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9" r:id="rId2"/>
    <p:sldId id="267" r:id="rId3"/>
    <p:sldId id="261" r:id="rId4"/>
    <p:sldId id="265" r:id="rId5"/>
    <p:sldId id="264" r:id="rId6"/>
    <p:sldId id="269" r:id="rId7"/>
    <p:sldId id="266" r:id="rId8"/>
    <p:sldId id="26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E1C"/>
    <a:srgbClr val="FBD49D"/>
    <a:srgbClr val="461325"/>
    <a:srgbClr val="4B9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5"/>
  </p:normalViewPr>
  <p:slideViewPr>
    <p:cSldViewPr snapToGrid="0" snapToObjects="1">
      <p:cViewPr varScale="1">
        <p:scale>
          <a:sx n="108" d="100"/>
          <a:sy n="108" d="100"/>
        </p:scale>
        <p:origin x="3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C880C-DAAB-DE48-B7AD-7854AA6A463E}" type="datetimeFigureOut">
              <a:rPr lang="en-US" smtClean="0"/>
              <a:t>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42063-79E8-5A44-8A32-665D178BB9A5}" type="slidenum">
              <a:rPr lang="en-US" smtClean="0"/>
              <a:t>‹#›</a:t>
            </a:fld>
            <a:endParaRPr lang="en-US"/>
          </a:p>
        </p:txBody>
      </p:sp>
    </p:spTree>
    <p:extLst>
      <p:ext uri="{BB962C8B-B14F-4D97-AF65-F5344CB8AC3E}">
        <p14:creationId xmlns:p14="http://schemas.microsoft.com/office/powerpoint/2010/main" val="96491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l">
              <a:defRPr sz="3600" b="1" i="0">
                <a:solidFill>
                  <a:srgbClr val="4B9CD3"/>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hasCustomPrompt="1"/>
          </p:nvPr>
        </p:nvSpPr>
        <p:spPr>
          <a:xfrm>
            <a:off x="685800" y="3509963"/>
            <a:ext cx="6858000" cy="1655762"/>
          </a:xfrm>
        </p:spPr>
        <p:txBody>
          <a:bodyPr>
            <a:normAutofit/>
          </a:bodyPr>
          <a:lstStyle>
            <a:lvl1pPr marL="0" indent="0" algn="l">
              <a:buNone/>
              <a:defRPr sz="13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3A03580-BA57-1A42-80F9-BCC528BB8912}"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l">
              <a:defRPr sz="3200" b="1" i="0">
                <a:solidFill>
                  <a:srgbClr val="4B9CD3"/>
                </a:solidFill>
                <a:latin typeface="Arial Black" charset="0"/>
                <a:ea typeface="Arial Black" charset="0"/>
                <a:cs typeface="Arial Black"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09963"/>
            <a:ext cx="6858000" cy="1655762"/>
          </a:xfrm>
        </p:spPr>
        <p:txBody>
          <a:bodyPr>
            <a:normAutofit/>
          </a:bodyPr>
          <a:lstStyle>
            <a:lvl1pPr marL="0" indent="0" algn="l">
              <a:buNone/>
              <a:defRPr sz="1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3A03580-BA57-1A42-80F9-BCC528BB8912}"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8B2E1C"/>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4B9CD3"/>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461325"/>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FBD49D"/>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03580-BA57-1A42-80F9-BCC528BB8912}" type="datetimeFigureOut">
              <a:rPr lang="en-US" smtClean="0"/>
              <a:t>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C625DC-F914-744D-AD0F-BB209FF095B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03580-BA57-1A42-80F9-BCC528BB8912}" type="datetimeFigureOut">
              <a:rPr lang="en-US" smtClean="0"/>
              <a:t>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625DC-F914-744D-AD0F-BB209FF095B1}" type="slidenum">
              <a:rPr lang="en-US" smtClean="0"/>
              <a:t>‹#›</a:t>
            </a:fld>
            <a:endParaRPr lang="en-US"/>
          </a:p>
        </p:txBody>
      </p:sp>
    </p:spTree>
    <p:extLst>
      <p:ext uri="{BB962C8B-B14F-4D97-AF65-F5344CB8AC3E}">
        <p14:creationId xmlns:p14="http://schemas.microsoft.com/office/powerpoint/2010/main" val="191984927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4" r:id="rId5"/>
    <p:sldLayoutId id="2147483675"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mycarolina.unc.edu/portal/study_abroad_preapproved_courses" TargetMode="External"/><Relationship Id="rId2" Type="http://schemas.openxmlformats.org/officeDocument/2006/relationships/hyperlink" Target="../../Desktop/Study%20Abroad%20Teaching%20Assignment%20Policy%20Feb%2020,%202024.docx"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global.unc.edu/programs/coil/coil-2/"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7244"/>
            <a:ext cx="7886700" cy="1282370"/>
          </a:xfrm>
        </p:spPr>
        <p:txBody>
          <a:bodyPr>
            <a:normAutofit/>
          </a:bodyPr>
          <a:lstStyle/>
          <a:p>
            <a:r>
              <a:rPr lang="en-US" b="0" dirty="0">
                <a:solidFill>
                  <a:srgbClr val="8B2E1C"/>
                </a:solidFill>
              </a:rPr>
              <a:t>Spring 2024 Updates on ROMS Study Abroad Advisory Committee</a:t>
            </a:r>
          </a:p>
        </p:txBody>
      </p:sp>
      <p:sp>
        <p:nvSpPr>
          <p:cNvPr id="3" name="Content Placeholder 2"/>
          <p:cNvSpPr>
            <a:spLocks noGrp="1"/>
          </p:cNvSpPr>
          <p:nvPr>
            <p:ph idx="1"/>
          </p:nvPr>
        </p:nvSpPr>
        <p:spPr/>
        <p:txBody>
          <a:bodyPr>
            <a:normAutofit fontScale="92500" lnSpcReduction="10000"/>
          </a:bodyPr>
          <a:lstStyle/>
          <a:p>
            <a:pPr marL="0" indent="0">
              <a:buNone/>
            </a:pPr>
            <a:r>
              <a:rPr lang="en-US" sz="2000" b="1" dirty="0"/>
              <a:t>Charge:</a:t>
            </a:r>
          </a:p>
          <a:p>
            <a:pPr marL="0" indent="0">
              <a:buNone/>
            </a:pPr>
            <a:r>
              <a:rPr lang="en-US" sz="2000" b="0" i="0" u="none" strike="noStrike" dirty="0">
                <a:effectLst/>
                <a:latin typeface="Arial" panose="020B0604020202020204" pitchFamily="34" charset="0"/>
                <a:cs typeface="Arial" panose="020B0604020202020204" pitchFamily="34" charset="0"/>
              </a:rPr>
              <a:t>Assist Study Abroad and Undergraduate Advisors to assess current study abroad programs and review proposals for new programs; ensure that programs serve ROMS majors and minors; help inform faculty about ROMS study abroad opportunities and promote our programs to students; </a:t>
            </a:r>
            <a:r>
              <a:rPr lang="en-US" sz="2000" b="0" u="none" strike="noStrike" dirty="0">
                <a:effectLst/>
                <a:latin typeface="Arial" panose="020B0604020202020204" pitchFamily="34" charset="0"/>
                <a:cs typeface="Arial" panose="020B0604020202020204" pitchFamily="34" charset="0"/>
              </a:rPr>
              <a:t>streamline the credit transfer process for courses across the Romance languages; </a:t>
            </a:r>
            <a:r>
              <a:rPr lang="en-US" sz="2000" b="1" u="none" strike="noStrike" dirty="0">
                <a:solidFill>
                  <a:srgbClr val="8B2E1C"/>
                </a:solidFill>
                <a:effectLst/>
                <a:latin typeface="Arial" panose="020B0604020202020204" pitchFamily="34" charset="0"/>
                <a:cs typeface="Arial" panose="020B0604020202020204" pitchFamily="34" charset="0"/>
              </a:rPr>
              <a:t>**integrate UNC courses abroad into the IDEAS in Action curriculum**</a:t>
            </a:r>
            <a:r>
              <a:rPr lang="en-US" sz="2000" b="0" i="0" u="none" strike="noStrike" dirty="0">
                <a:effectLst/>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0" indent="0">
              <a:buNone/>
            </a:pPr>
            <a:r>
              <a:rPr lang="en-US" sz="2000" b="1" dirty="0"/>
              <a:t>Members 2023-24:</a:t>
            </a:r>
          </a:p>
          <a:p>
            <a:pPr marL="0" indent="0">
              <a:buNone/>
            </a:pPr>
            <a:r>
              <a:rPr lang="en-US" sz="2000" dirty="0">
                <a:latin typeface="Arial" panose="020B0604020202020204" pitchFamily="34" charset="0"/>
                <a:cs typeface="Arial" panose="020B0604020202020204" pitchFamily="34" charset="0"/>
              </a:rPr>
              <a:t>Martha Alexander, Elizabeth Bruno, Amy Chambless (Study Abroad Advisor for Italian), Dorothea </a:t>
            </a:r>
            <a:r>
              <a:rPr lang="en-US" sz="2000" dirty="0" err="1">
                <a:latin typeface="Arial" panose="020B0604020202020204" pitchFamily="34" charset="0"/>
                <a:cs typeface="Arial" panose="020B0604020202020204" pitchFamily="34" charset="0"/>
              </a:rPr>
              <a:t>Heitsch</a:t>
            </a:r>
            <a:r>
              <a:rPr lang="en-US" sz="2000" dirty="0">
                <a:latin typeface="Arial" panose="020B0604020202020204" pitchFamily="34" charset="0"/>
                <a:cs typeface="Arial" panose="020B0604020202020204" pitchFamily="34" charset="0"/>
              </a:rPr>
              <a:t> (Chair, Study Abroad Advisor for French), </a:t>
            </a:r>
            <a:r>
              <a:rPr lang="en-US" sz="2000" dirty="0" err="1">
                <a:latin typeface="Arial" panose="020B0604020202020204" pitchFamily="34" charset="0"/>
                <a:cs typeface="Arial" panose="020B0604020202020204" pitchFamily="34" charset="0"/>
              </a:rPr>
              <a:t>Pello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Huesa</a:t>
            </a:r>
            <a:r>
              <a:rPr lang="en-US" sz="2000" dirty="0">
                <a:latin typeface="Arial" panose="020B0604020202020204" pitchFamily="34" charset="0"/>
                <a:cs typeface="Arial" panose="020B0604020202020204" pitchFamily="34" charset="0"/>
              </a:rPr>
              <a:t>, Gosia Lee, Jo Lindquist (Study Abroad co-advisor for Spanish), Abel Mu</a:t>
            </a:r>
            <a:r>
              <a:rPr lang="en-US" sz="2000" b="0" i="0" u="none" strike="noStrike" dirty="0">
                <a:effectLst/>
                <a:latin typeface="Arial" panose="020B0604020202020204" pitchFamily="34" charset="0"/>
                <a:cs typeface="Arial" panose="020B0604020202020204" pitchFamily="34" charset="0"/>
              </a:rPr>
              <a:t>ñoz-</a:t>
            </a:r>
            <a:r>
              <a:rPr lang="en-US" sz="2000" b="0" i="0" u="none" strike="noStrike" dirty="0" err="1">
                <a:effectLst/>
                <a:latin typeface="Arial" panose="020B0604020202020204" pitchFamily="34" charset="0"/>
                <a:cs typeface="Arial" panose="020B0604020202020204" pitchFamily="34" charset="0"/>
              </a:rPr>
              <a:t>Hermoso</a:t>
            </a:r>
            <a:r>
              <a:rPr lang="en-US" sz="2000" b="0" i="0" u="none" strike="noStrike" dirty="0">
                <a:effectLst/>
                <a:latin typeface="Arial" panose="020B0604020202020204" pitchFamily="34" charset="0"/>
                <a:cs typeface="Arial" panose="020B0604020202020204" pitchFamily="34" charset="0"/>
              </a:rPr>
              <a:t> (Study Abroad co-advisor for Spanish), Cécile Ruel, Richard Vernon (Study Abroad Advisor for Portuguese), Daniele </a:t>
            </a:r>
            <a:r>
              <a:rPr lang="en-US" sz="2000" b="0" i="0" u="none" strike="noStrike" dirty="0" err="1">
                <a:effectLst/>
                <a:latin typeface="Arial" panose="020B0604020202020204" pitchFamily="34" charset="0"/>
                <a:cs typeface="Arial" panose="020B0604020202020204" pitchFamily="34" charset="0"/>
              </a:rPr>
              <a:t>Meregalli</a:t>
            </a:r>
            <a:r>
              <a:rPr lang="en-US" sz="2000" b="0" i="0" u="none" strike="noStrike" dirty="0">
                <a:effectLst/>
                <a:latin typeface="Arial" panose="020B0604020202020204" pitchFamily="34" charset="0"/>
                <a:cs typeface="Arial" panose="020B0604020202020204" pitchFamily="34" charset="0"/>
              </a:rPr>
              <a:t> (GTF), Angela </a:t>
            </a:r>
            <a:r>
              <a:rPr lang="en-US" sz="2000" b="0" i="0" u="none" strike="noStrike" dirty="0" err="1">
                <a:effectLst/>
                <a:latin typeface="Arial" panose="020B0604020202020204" pitchFamily="34" charset="0"/>
                <a:cs typeface="Arial" panose="020B0604020202020204" pitchFamily="34" charset="0"/>
              </a:rPr>
              <a:t>Gatto</a:t>
            </a:r>
            <a:r>
              <a:rPr lang="en-US" sz="2000" b="0" i="0" u="none" strike="noStrike" dirty="0">
                <a:effectLst/>
                <a:latin typeface="Arial" panose="020B0604020202020204" pitchFamily="34" charset="0"/>
                <a:cs typeface="Arial" panose="020B0604020202020204" pitchFamily="34" charset="0"/>
              </a:rPr>
              <a:t> (GTF).</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13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7183-B9FF-9A0E-F782-FF58F29A4BCF}"/>
              </a:ext>
            </a:extLst>
          </p:cNvPr>
          <p:cNvSpPr>
            <a:spLocks noGrp="1"/>
          </p:cNvSpPr>
          <p:nvPr>
            <p:ph type="title"/>
          </p:nvPr>
        </p:nvSpPr>
        <p:spPr/>
        <p:txBody>
          <a:bodyPr>
            <a:normAutofit fontScale="90000"/>
          </a:bodyPr>
          <a:lstStyle/>
          <a:p>
            <a:r>
              <a:rPr lang="en-US" dirty="0"/>
              <a:t>Overview of SAOC Projects 2022-24 </a:t>
            </a:r>
          </a:p>
        </p:txBody>
      </p:sp>
      <p:sp>
        <p:nvSpPr>
          <p:cNvPr id="3" name="Content Placeholder 2">
            <a:extLst>
              <a:ext uri="{FF2B5EF4-FFF2-40B4-BE49-F238E27FC236}">
                <a16:creationId xmlns:a16="http://schemas.microsoft.com/office/drawing/2014/main" id="{77E93151-8478-D445-6561-A894BED160F1}"/>
              </a:ext>
            </a:extLst>
          </p:cNvPr>
          <p:cNvSpPr>
            <a:spLocks noGrp="1"/>
          </p:cNvSpPr>
          <p:nvPr>
            <p:ph idx="1"/>
          </p:nvPr>
        </p:nvSpPr>
        <p:spPr>
          <a:xfrm>
            <a:off x="628650" y="1336431"/>
            <a:ext cx="7886700" cy="4736360"/>
          </a:xfrm>
        </p:spPr>
        <p:txBody>
          <a:bodyPr/>
          <a:lstStyle/>
          <a:p>
            <a:pPr marL="342900" indent="-342900">
              <a:spcBef>
                <a:spcPts val="0"/>
              </a:spcBef>
              <a:buSzPts val="1000"/>
              <a:buFont typeface="Symbol" pitchFamily="2"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Reviewed several program proposals. </a:t>
            </a:r>
          </a:p>
          <a:p>
            <a:pPr marL="342900" indent="-342900">
              <a:spcBef>
                <a:spcPts val="0"/>
              </a:spcBef>
              <a:buSzPts val="1000"/>
              <a:buFont typeface="Symbol" pitchFamily="2"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Compiled lists of all study abroad programs within the language sections to be used for advising purposes; these lists will be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updated regularly and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sent out to all ROMS instructors at the beginning of each semester.</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itchFamily="2"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Decided to have one meeting per semester between the ROMS Study Abroad Advisory Committee and one program director + one transfer specialist until it is clear how the pre-approval process and database works (and to simply touch base).</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itchFamily="2"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Recommended that resurrected programs, new programs, or new SA courses should go through the ROMS SAAC because bypassing this process may cause stress for advisors, especially in Spanish, when they find out that courses / programs don't correspond to UNC standards.</a:t>
            </a:r>
          </a:p>
          <a:p>
            <a:pPr marL="342900" marR="0" lvl="0" indent="-342900">
              <a:spcBef>
                <a:spcPts val="0"/>
              </a:spcBef>
              <a:spcAft>
                <a:spcPts val="0"/>
              </a:spcAft>
              <a:buSzPts val="1000"/>
              <a:buFont typeface="Symbol" pitchFamily="2" charset="2"/>
              <a:buChar char=""/>
              <a:tabLst>
                <a:tab pos="457200" algn="l"/>
              </a:tabLs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Developed a proposal for study abroad teaching assignments. </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911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131"/>
            <a:ext cx="7886700" cy="685800"/>
          </a:xfrm>
        </p:spPr>
        <p:txBody>
          <a:bodyPr>
            <a:normAutofit/>
          </a:bodyPr>
          <a:lstStyle/>
          <a:p>
            <a:r>
              <a:rPr lang="en-US" sz="2900" dirty="0">
                <a:solidFill>
                  <a:srgbClr val="8B2E1C"/>
                </a:solidFill>
              </a:rPr>
              <a:t>SAOC Projects 2022-24 (details)</a:t>
            </a:r>
          </a:p>
        </p:txBody>
      </p:sp>
      <p:sp>
        <p:nvSpPr>
          <p:cNvPr id="3" name="Content Placeholder 2"/>
          <p:cNvSpPr>
            <a:spLocks noGrp="1"/>
          </p:cNvSpPr>
          <p:nvPr>
            <p:ph idx="1"/>
          </p:nvPr>
        </p:nvSpPr>
        <p:spPr>
          <a:xfrm>
            <a:off x="160775" y="1076448"/>
            <a:ext cx="8862646" cy="4996344"/>
          </a:xfrm>
        </p:spPr>
        <p:txBody>
          <a:bodyPr>
            <a:normAutofit/>
          </a:bodyPr>
          <a:lstStyle/>
          <a:p>
            <a:pPr marL="0" indent="0">
              <a:spcBef>
                <a:spcPts val="0"/>
              </a:spcBef>
              <a:buNone/>
            </a:pPr>
            <a:r>
              <a:rPr lang="en-US" b="1" u="none" strike="noStrike" dirty="0">
                <a:solidFill>
                  <a:srgbClr val="242424"/>
                </a:solidFill>
                <a:effectLst/>
                <a:latin typeface="Arial" panose="020B0604020202020204" pitchFamily="34" charset="0"/>
                <a:cs typeface="Arial" panose="020B0604020202020204" pitchFamily="34" charset="0"/>
              </a:rPr>
              <a:t>Program Proposals: </a:t>
            </a:r>
          </a:p>
          <a:p>
            <a:pPr marL="0">
              <a:spcBef>
                <a:spcPts val="0"/>
              </a:spcBef>
              <a:buNone/>
            </a:pPr>
            <a:r>
              <a:rPr lang="en-US" u="none" strike="noStrike" dirty="0">
                <a:solidFill>
                  <a:srgbClr val="242424"/>
                </a:solidFill>
                <a:effectLst/>
                <a:latin typeface="Arial" panose="020B0604020202020204" pitchFamily="34" charset="0"/>
                <a:cs typeface="Arial" panose="020B0604020202020204" pitchFamily="34" charset="0"/>
              </a:rPr>
              <a:t>SPAN 344 Summer in Peru </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'Pre-Columbian Cultures and Civilizations of America’</a:t>
            </a:r>
          </a:p>
          <a:p>
            <a:pPr marL="0">
              <a:spcBef>
                <a:spcPts val="0"/>
              </a:spcBef>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plus</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SPAN 301</a:t>
            </a:r>
            <a:r>
              <a:rPr lang="en-US" dirty="0">
                <a:effectLst/>
                <a:latin typeface="Arial" panose="020B0604020202020204" pitchFamily="34" charset="0"/>
                <a:cs typeface="Arial" panose="020B0604020202020204" pitchFamily="34" charset="0"/>
              </a:rPr>
              <a:t> (Hélène de Fays). </a:t>
            </a:r>
          </a:p>
          <a:p>
            <a:pPr marL="0" indent="0">
              <a:spcBef>
                <a:spcPts val="0"/>
              </a:spcBef>
              <a:buNone/>
            </a:pPr>
            <a:r>
              <a:rPr lang="en-US" u="none" strike="noStrike" dirty="0">
                <a:solidFill>
                  <a:srgbClr val="242424"/>
                </a:solidFill>
                <a:effectLst/>
                <a:latin typeface="Arial" panose="020B0604020202020204" pitchFamily="34" charset="0"/>
                <a:cs typeface="Arial" panose="020B0604020202020204" pitchFamily="34" charset="0"/>
              </a:rPr>
              <a:t>ITAL 101 </a:t>
            </a:r>
            <a:r>
              <a:rPr lang="en-US" u="none" strike="noStrike" dirty="0" err="1">
                <a:solidFill>
                  <a:srgbClr val="242424"/>
                </a:solidFill>
                <a:effectLst/>
                <a:latin typeface="Arial" panose="020B0604020202020204" pitchFamily="34" charset="0"/>
                <a:cs typeface="Arial" panose="020B0604020202020204" pitchFamily="34" charset="0"/>
              </a:rPr>
              <a:t>Maymester</a:t>
            </a:r>
            <a:r>
              <a:rPr lang="en-US" u="none" strike="noStrike" dirty="0">
                <a:solidFill>
                  <a:srgbClr val="242424"/>
                </a:solidFill>
                <a:effectLst/>
                <a:latin typeface="Arial" panose="020B0604020202020204" pitchFamily="34" charset="0"/>
                <a:cs typeface="Arial" panose="020B0604020202020204" pitchFamily="34" charset="0"/>
              </a:rPr>
              <a:t> study in Italy (Gosia Lee). </a:t>
            </a:r>
            <a:endParaRPr lang="en-US" dirty="0">
              <a:solidFill>
                <a:srgbClr val="242424"/>
              </a:solidFill>
              <a:latin typeface="Arial" panose="020B0604020202020204" pitchFamily="34" charset="0"/>
              <a:cs typeface="Arial" panose="020B0604020202020204" pitchFamily="34" charset="0"/>
            </a:endParaRPr>
          </a:p>
          <a:p>
            <a:pPr marL="0" indent="0">
              <a:spcBef>
                <a:spcPts val="0"/>
              </a:spcBef>
              <a:buNone/>
            </a:pPr>
            <a:r>
              <a:rPr lang="en-US" u="none" strike="noStrike" dirty="0">
                <a:solidFill>
                  <a:srgbClr val="242424"/>
                </a:solidFill>
                <a:effectLst/>
                <a:latin typeface="Arial" panose="020B0604020202020204" pitchFamily="34" charset="0"/>
                <a:cs typeface="Arial" panose="020B0604020202020204" pitchFamily="34" charset="0"/>
              </a:rPr>
              <a:t>Summer in Bogotá, Colombia, for students pursuing the Legal Professions track in</a:t>
            </a:r>
          </a:p>
          <a:p>
            <a:pPr marL="0" indent="0">
              <a:spcBef>
                <a:spcPts val="0"/>
              </a:spcBef>
              <a:buNone/>
            </a:pPr>
            <a:r>
              <a:rPr lang="en-US" dirty="0">
                <a:solidFill>
                  <a:srgbClr val="242424"/>
                </a:solidFill>
                <a:latin typeface="Arial" panose="020B0604020202020204" pitchFamily="34" charset="0"/>
                <a:cs typeface="Arial" panose="020B0604020202020204" pitchFamily="34" charset="0"/>
              </a:rPr>
              <a:t> </a:t>
            </a:r>
            <a:r>
              <a:rPr lang="en-US" u="none" strike="noStrike" dirty="0">
                <a:solidFill>
                  <a:srgbClr val="242424"/>
                </a:solidFill>
                <a:effectLst/>
                <a:latin typeface="Arial" panose="020B0604020202020204" pitchFamily="34" charset="0"/>
                <a:cs typeface="Arial" panose="020B0604020202020204" pitchFamily="34" charset="0"/>
              </a:rPr>
              <a:t>  the Spanish Minor (</a:t>
            </a:r>
            <a:r>
              <a:rPr lang="en-US" u="none" strike="noStrike" dirty="0" err="1">
                <a:solidFill>
                  <a:srgbClr val="242424"/>
                </a:solidFill>
                <a:effectLst/>
                <a:latin typeface="Arial" panose="020B0604020202020204" pitchFamily="34" charset="0"/>
                <a:cs typeface="Arial" panose="020B0604020202020204" pitchFamily="34" charset="0"/>
              </a:rPr>
              <a:t>Hosun</a:t>
            </a:r>
            <a:r>
              <a:rPr lang="en-US" u="none" strike="noStrike" dirty="0">
                <a:solidFill>
                  <a:srgbClr val="242424"/>
                </a:solidFill>
                <a:effectLst/>
                <a:latin typeface="Arial" panose="020B0604020202020204" pitchFamily="34" charset="0"/>
                <a:cs typeface="Arial" panose="020B0604020202020204" pitchFamily="34" charset="0"/>
              </a:rPr>
              <a:t> Kim); potential graduate exchange.</a:t>
            </a:r>
          </a:p>
          <a:p>
            <a:pPr indent="0">
              <a:spcBef>
                <a:spcPts val="0"/>
              </a:spcBef>
              <a:buNone/>
            </a:pPr>
            <a:r>
              <a:rPr lang="en-US" b="1" u="sng" dirty="0">
                <a:solidFill>
                  <a:srgbClr val="8B2E1C"/>
                </a:solidFill>
                <a:effectLst/>
                <a:latin typeface="Arial" panose="020B0604020202020204" pitchFamily="34" charset="0"/>
                <a:ea typeface="Times New Roman" panose="02020603050405020304" pitchFamily="18" charset="0"/>
                <a:cs typeface="Arial" panose="020B0604020202020204" pitchFamily="34" charset="0"/>
              </a:rPr>
              <a:t>Note</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8B2E1C"/>
                </a:solidFill>
                <a:effectLst/>
                <a:latin typeface="Arial" panose="020B0604020202020204" pitchFamily="34" charset="0"/>
                <a:ea typeface="Times New Roman" panose="02020603050405020304" pitchFamily="18" charset="0"/>
                <a:cs typeface="Arial" panose="020B0604020202020204" pitchFamily="34" charset="0"/>
              </a:rPr>
              <a:t>Any colleague in ROMS may propose a faculty-led or other program to the Study Abroad Office; bu</a:t>
            </a:r>
            <a:r>
              <a:rPr lang="en-US" b="1" dirty="0">
                <a:solidFill>
                  <a:srgbClr val="8B2E1C"/>
                </a:solidFill>
                <a:latin typeface="Arial" panose="020B0604020202020204" pitchFamily="34" charset="0"/>
                <a:ea typeface="Times New Roman" panose="02020603050405020304" pitchFamily="18" charset="0"/>
                <a:cs typeface="Arial" panose="020B0604020202020204" pitchFamily="34" charset="0"/>
              </a:rPr>
              <a:t>t please run your proposal by the SAOC before you do so</a:t>
            </a:r>
            <a:r>
              <a:rPr lang="en-US" b="1" dirty="0">
                <a:solidFill>
                  <a:srgbClr val="8B2E1C"/>
                </a:solidFill>
                <a:effectLst/>
                <a:latin typeface="Arial" panose="020B0604020202020204" pitchFamily="34" charset="0"/>
                <a:ea typeface="Times New Roman" panose="02020603050405020304" pitchFamily="18" charset="0"/>
                <a:cs typeface="Arial" panose="020B0604020202020204" pitchFamily="34" charset="0"/>
              </a:rPr>
              <a:t>.</a:t>
            </a:r>
            <a:endParaRPr lang="en-US" b="1" u="none" strike="noStrike" dirty="0">
              <a:solidFill>
                <a:srgbClr val="8B2E1C"/>
              </a:solidFill>
              <a:effectLst/>
              <a:latin typeface="Arial" panose="020B0604020202020204" pitchFamily="34" charset="0"/>
              <a:cs typeface="Arial" panose="020B0604020202020204" pitchFamily="34" charset="0"/>
            </a:endParaRPr>
          </a:p>
          <a:p>
            <a:pPr marL="0" indent="0">
              <a:spcBef>
                <a:spcPts val="600"/>
              </a:spcBef>
              <a:buNone/>
            </a:pPr>
            <a:r>
              <a:rPr lang="en-US" b="1" dirty="0">
                <a:effectLst/>
                <a:latin typeface="Arial" panose="020B0604020202020204" pitchFamily="34" charset="0"/>
                <a:ea typeface="Calibri" panose="020F0502020204030204" pitchFamily="34" charset="0"/>
                <a:cs typeface="Arial" panose="020B0604020202020204" pitchFamily="34" charset="0"/>
              </a:rPr>
              <a:t>Faculty Rotation for Teaching Programs Abroad:</a:t>
            </a:r>
            <a:r>
              <a:rPr lang="en-US" b="1" dirty="0">
                <a:effectLst/>
                <a:latin typeface="Arial" panose="020B0604020202020204" pitchFamily="34" charset="0"/>
                <a:cs typeface="Arial" panose="020B0604020202020204" pitchFamily="34" charset="0"/>
              </a:rPr>
              <a:t> </a:t>
            </a:r>
          </a:p>
          <a:p>
            <a:pPr marL="0" indent="0">
              <a:spcBef>
                <a:spcPts val="0"/>
              </a:spcBef>
              <a:buNone/>
            </a:pPr>
            <a:r>
              <a:rPr lang="en-US" dirty="0">
                <a:latin typeface="Arial" panose="020B0604020202020204" pitchFamily="34" charset="0"/>
                <a:cs typeface="Arial" panose="020B0604020202020204" pitchFamily="34" charset="0"/>
              </a:rPr>
              <a:t>All ROMS Faculty are invited to discuss, comment, and vote on the </a:t>
            </a:r>
            <a:r>
              <a:rPr lang="en-US" dirty="0">
                <a:latin typeface="Arial" panose="020B0604020202020204" pitchFamily="34" charset="0"/>
                <a:cs typeface="Arial" panose="020B0604020202020204" pitchFamily="34" charset="0"/>
                <a:hlinkClick r:id="rId2"/>
              </a:rPr>
              <a:t>proposal</a:t>
            </a:r>
            <a:r>
              <a:rPr lang="en-US" dirty="0">
                <a:latin typeface="Arial" panose="020B0604020202020204" pitchFamily="34" charset="0"/>
                <a:cs typeface="Arial" panose="020B0604020202020204" pitchFamily="34" charset="0"/>
              </a:rPr>
              <a:t> by a date </a:t>
            </a:r>
            <a:r>
              <a:rPr lang="en-US" dirty="0" err="1">
                <a:latin typeface="Arial" panose="020B0604020202020204" pitchFamily="34" charset="0"/>
                <a:cs typeface="Arial" panose="020B0604020202020204" pitchFamily="34" charset="0"/>
              </a:rPr>
              <a:t>tbd</a:t>
            </a:r>
            <a:r>
              <a:rPr lang="en-US" dirty="0">
                <a:latin typeface="Arial" panose="020B0604020202020204" pitchFamily="34" charset="0"/>
                <a:cs typeface="Arial" panose="020B0604020202020204" pitchFamily="34" charset="0"/>
              </a:rPr>
              <a:t>.</a:t>
            </a:r>
            <a:endParaRPr lang="en-US" b="1" dirty="0">
              <a:solidFill>
                <a:srgbClr val="242424"/>
              </a:solidFill>
              <a:latin typeface="Arial" panose="020B0604020202020204" pitchFamily="34" charset="0"/>
              <a:cs typeface="Arial" panose="020B0604020202020204" pitchFamily="34" charset="0"/>
            </a:endParaRPr>
          </a:p>
          <a:p>
            <a:pPr marL="0" indent="0">
              <a:spcBef>
                <a:spcPts val="600"/>
              </a:spcBef>
              <a:buNone/>
            </a:pPr>
            <a:r>
              <a:rPr lang="en-US" b="1" dirty="0">
                <a:solidFill>
                  <a:srgbClr val="242424"/>
                </a:solidFill>
                <a:latin typeface="Arial" panose="020B0604020202020204" pitchFamily="34" charset="0"/>
                <a:cs typeface="Arial" panose="020B0604020202020204" pitchFamily="34" charset="0"/>
              </a:rPr>
              <a:t>Credit Transfer Process:</a:t>
            </a:r>
          </a:p>
          <a:p>
            <a:pPr marL="0" indent="0">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In Spanish, Abel Munoz, Jo Lindquist, and Liz Bruno are responsible for transferring credits of returning students, for approving new courses for transfer, and for populating </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lang="en-US" b="1" dirty="0">
                <a:solidFill>
                  <a:srgbClr val="8B2E1C"/>
                </a:solidFill>
                <a:effectLst/>
                <a:latin typeface="Arial" panose="020B0604020202020204" pitchFamily="34" charset="0"/>
                <a:ea typeface="Times New Roman" panose="02020603050405020304" pitchFamily="18" charset="0"/>
                <a:cs typeface="Arial" panose="020B0604020202020204" pitchFamily="34" charset="0"/>
                <a:hlinkClick r:id="rId3"/>
              </a:rPr>
              <a:t>pre-approval database</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so are</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Amy Chambless, Dorothea </a:t>
            </a:r>
            <a:r>
              <a:rPr lang="en-US" dirty="0" err="1">
                <a:effectLst/>
                <a:latin typeface="Arial" panose="020B0604020202020204" pitchFamily="34" charset="0"/>
                <a:ea typeface="Calibri" panose="020F0502020204030204" pitchFamily="34" charset="0"/>
                <a:cs typeface="Arial" panose="020B0604020202020204" pitchFamily="34" charset="0"/>
              </a:rPr>
              <a:t>Heitsch</a:t>
            </a:r>
            <a:r>
              <a:rPr lang="en-US" dirty="0">
                <a:effectLst/>
                <a:latin typeface="Arial" panose="020B0604020202020204" pitchFamily="34" charset="0"/>
                <a:ea typeface="Calibri" panose="020F0502020204030204" pitchFamily="34" charset="0"/>
                <a:cs typeface="Arial" panose="020B0604020202020204" pitchFamily="34" charset="0"/>
              </a:rPr>
              <a:t>, and Richard Vernon for Italian, French, and Portuguese.</a:t>
            </a:r>
            <a:endParaRPr lang="en-US" dirty="0">
              <a:solidFill>
                <a:srgbClr val="242424"/>
              </a:solidFill>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ea typeface="Calibri" panose="020F0502020204030204" pitchFamily="34" charset="0"/>
                <a:cs typeface="Arial" panose="020B0604020202020204" pitchFamily="34" charset="0"/>
              </a:rPr>
              <a:t>T</a:t>
            </a:r>
            <a:r>
              <a:rPr lang="en-US" dirty="0">
                <a:effectLst/>
                <a:latin typeface="Arial" panose="020B0604020202020204" pitchFamily="34" charset="0"/>
                <a:ea typeface="Calibri" panose="020F0502020204030204" pitchFamily="34" charset="0"/>
                <a:cs typeface="Arial" panose="020B0604020202020204" pitchFamily="34" charset="0"/>
              </a:rPr>
              <a:t>he overall length of the credit approval process can take between one and eight months.</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16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FBB9A-49FE-BD72-45BA-C41CB2BA6B85}"/>
              </a:ext>
            </a:extLst>
          </p:cNvPr>
          <p:cNvSpPr>
            <a:spLocks noGrp="1"/>
          </p:cNvSpPr>
          <p:nvPr>
            <p:ph type="title"/>
          </p:nvPr>
        </p:nvSpPr>
        <p:spPr>
          <a:xfrm>
            <a:off x="479160" y="417576"/>
            <a:ext cx="8182230" cy="1249394"/>
          </a:xfrm>
        </p:spPr>
        <p:txBody>
          <a:bodyPr vert="horz" lIns="91440" tIns="45720" rIns="91440" bIns="45720" rtlCol="0" anchor="ctr">
            <a:normAutofit/>
          </a:bodyPr>
          <a:lstStyle/>
          <a:p>
            <a:pPr algn="ctr"/>
            <a:r>
              <a:rPr lang="en-US" sz="2900" dirty="0"/>
              <a:t>Study Abroad pre-approval Database</a:t>
            </a:r>
            <a:br>
              <a:rPr lang="en-US" sz="2000" kern="1200" dirty="0">
                <a:solidFill>
                  <a:schemeClr val="tx1"/>
                </a:solidFill>
                <a:latin typeface="+mj-lt"/>
                <a:ea typeface="+mj-ea"/>
                <a:cs typeface="+mj-cs"/>
              </a:rPr>
            </a:br>
            <a:r>
              <a:rPr lang="en-US" sz="2000" u="sng" kern="1200" dirty="0">
                <a:solidFill>
                  <a:schemeClr val="tx1"/>
                </a:solidFill>
                <a:latin typeface="+mj-lt"/>
                <a:ea typeface="+mj-ea"/>
                <a:cs typeface="+mj-cs"/>
              </a:rPr>
              <a:t>example</a:t>
            </a:r>
            <a:r>
              <a:rPr lang="en-US" sz="2000" kern="1200" dirty="0">
                <a:solidFill>
                  <a:schemeClr val="tx1"/>
                </a:solidFill>
                <a:latin typeface="+mj-lt"/>
                <a:ea typeface="+mj-ea"/>
                <a:cs typeface="+mj-cs"/>
              </a:rPr>
              <a:t>: Weekly Reminder for Study Abroad Advisors </a:t>
            </a:r>
          </a:p>
        </p:txBody>
      </p:sp>
      <p:sp>
        <p:nvSpPr>
          <p:cNvPr id="36"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 name="connsiteX0" fmla="*/ 0 w 3429000"/>
              <a:gd name="connsiteY0" fmla="*/ 0 h 18288"/>
              <a:gd name="connsiteX1" fmla="*/ 617220 w 3429000"/>
              <a:gd name="connsiteY1" fmla="*/ 0 h 18288"/>
              <a:gd name="connsiteX2" fmla="*/ 1200150 w 3429000"/>
              <a:gd name="connsiteY2" fmla="*/ 0 h 18288"/>
              <a:gd name="connsiteX3" fmla="*/ 1817370 w 3429000"/>
              <a:gd name="connsiteY3" fmla="*/ 0 h 18288"/>
              <a:gd name="connsiteX4" fmla="*/ 2503170 w 3429000"/>
              <a:gd name="connsiteY4" fmla="*/ 0 h 18288"/>
              <a:gd name="connsiteX5" fmla="*/ 3429000 w 3429000"/>
              <a:gd name="connsiteY5" fmla="*/ 0 h 18288"/>
              <a:gd name="connsiteX6" fmla="*/ 3429000 w 3429000"/>
              <a:gd name="connsiteY6" fmla="*/ 18288 h 18288"/>
              <a:gd name="connsiteX7" fmla="*/ 2743200 w 3429000"/>
              <a:gd name="connsiteY7" fmla="*/ 18288 h 18288"/>
              <a:gd name="connsiteX8" fmla="*/ 1988820 w 3429000"/>
              <a:gd name="connsiteY8" fmla="*/ 18288 h 18288"/>
              <a:gd name="connsiteX9" fmla="*/ 1405890 w 3429000"/>
              <a:gd name="connsiteY9" fmla="*/ 18288 h 18288"/>
              <a:gd name="connsiteX10" fmla="*/ 65151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66" y="4844"/>
                  <a:pt x="3428590" y="11009"/>
                  <a:pt x="3429000" y="18288"/>
                </a:cubicBezTo>
                <a:cubicBezTo>
                  <a:pt x="3212354" y="28872"/>
                  <a:pt x="3083619" y="-836"/>
                  <a:pt x="2811780" y="18288"/>
                </a:cubicBezTo>
                <a:cubicBezTo>
                  <a:pt x="2533576" y="25058"/>
                  <a:pt x="2477440" y="20531"/>
                  <a:pt x="2228850" y="18288"/>
                </a:cubicBezTo>
                <a:cubicBezTo>
                  <a:pt x="2003657" y="-1843"/>
                  <a:pt x="1810789" y="18294"/>
                  <a:pt x="1543050" y="18288"/>
                </a:cubicBezTo>
                <a:cubicBezTo>
                  <a:pt x="1286635" y="-21162"/>
                  <a:pt x="1189418" y="22290"/>
                  <a:pt x="925830" y="18288"/>
                </a:cubicBezTo>
                <a:cubicBezTo>
                  <a:pt x="678389" y="-2387"/>
                  <a:pt x="367033" y="43234"/>
                  <a:pt x="0" y="18288"/>
                </a:cubicBezTo>
                <a:cubicBezTo>
                  <a:pt x="-649" y="11698"/>
                  <a:pt x="663" y="5413"/>
                  <a:pt x="0" y="0"/>
                </a:cubicBezTo>
                <a:close/>
              </a:path>
              <a:path w="3429000" h="18288"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475" y="5049"/>
                  <a:pt x="3429193" y="12044"/>
                  <a:pt x="3429000" y="18288"/>
                </a:cubicBezTo>
                <a:cubicBezTo>
                  <a:pt x="3101445" y="-3440"/>
                  <a:pt x="2879434" y="34023"/>
                  <a:pt x="2743200" y="18288"/>
                </a:cubicBezTo>
                <a:cubicBezTo>
                  <a:pt x="2609544" y="13915"/>
                  <a:pt x="2334178" y="48649"/>
                  <a:pt x="1988820" y="18288"/>
                </a:cubicBezTo>
                <a:cubicBezTo>
                  <a:pt x="1620184" y="18423"/>
                  <a:pt x="1586822" y="-1871"/>
                  <a:pt x="1405890" y="18288"/>
                </a:cubicBezTo>
                <a:cubicBezTo>
                  <a:pt x="1266239" y="28547"/>
                  <a:pt x="867500" y="15208"/>
                  <a:pt x="651510" y="18288"/>
                </a:cubicBezTo>
                <a:cubicBezTo>
                  <a:pt x="445459" y="40105"/>
                  <a:pt x="119818" y="-23744"/>
                  <a:pt x="0" y="18288"/>
                </a:cubicBezTo>
                <a:cubicBezTo>
                  <a:pt x="-39" y="12511"/>
                  <a:pt x="-381" y="8039"/>
                  <a:pt x="0" y="0"/>
                </a:cubicBezTo>
                <a:close/>
              </a:path>
              <a:path w="3429000" h="18288"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314" y="4158"/>
                  <a:pt x="3428021" y="12539"/>
                  <a:pt x="3429000" y="18288"/>
                </a:cubicBezTo>
                <a:cubicBezTo>
                  <a:pt x="3250522" y="56023"/>
                  <a:pt x="3056248" y="-1557"/>
                  <a:pt x="2811780" y="18288"/>
                </a:cubicBezTo>
                <a:cubicBezTo>
                  <a:pt x="2534418" y="26558"/>
                  <a:pt x="2483107" y="19890"/>
                  <a:pt x="2228850" y="18288"/>
                </a:cubicBezTo>
                <a:cubicBezTo>
                  <a:pt x="1996093" y="-20362"/>
                  <a:pt x="1790611" y="35096"/>
                  <a:pt x="1543050" y="18288"/>
                </a:cubicBezTo>
                <a:cubicBezTo>
                  <a:pt x="1276188" y="-29727"/>
                  <a:pt x="1196665" y="1050"/>
                  <a:pt x="925830" y="18288"/>
                </a:cubicBezTo>
                <a:cubicBezTo>
                  <a:pt x="718623" y="61416"/>
                  <a:pt x="374628" y="2503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2CB51C3F-8794-DC8C-C826-5F4B14DDC354}"/>
              </a:ext>
            </a:extLst>
          </p:cNvPr>
          <p:cNvPicPr>
            <a:picLocks noChangeAspect="1"/>
          </p:cNvPicPr>
          <p:nvPr/>
        </p:nvPicPr>
        <p:blipFill>
          <a:blip r:embed="rId2"/>
          <a:stretch>
            <a:fillRect/>
          </a:stretch>
        </p:blipFill>
        <p:spPr>
          <a:xfrm>
            <a:off x="3091486" y="2633472"/>
            <a:ext cx="2958741" cy="3586353"/>
          </a:xfrm>
          <a:prstGeom prst="rect">
            <a:avLst/>
          </a:prstGeom>
        </p:spPr>
      </p:pic>
    </p:spTree>
    <p:extLst>
      <p:ext uri="{BB962C8B-B14F-4D97-AF65-F5344CB8AC3E}">
        <p14:creationId xmlns:p14="http://schemas.microsoft.com/office/powerpoint/2010/main" val="65758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DBE32-83F8-4021-D531-68CEFAF9B7E9}"/>
              </a:ext>
            </a:extLst>
          </p:cNvPr>
          <p:cNvSpPr>
            <a:spLocks noGrp="1"/>
          </p:cNvSpPr>
          <p:nvPr>
            <p:ph type="title"/>
          </p:nvPr>
        </p:nvSpPr>
        <p:spPr>
          <a:xfrm>
            <a:off x="479160" y="417576"/>
            <a:ext cx="8182230" cy="1249394"/>
          </a:xfrm>
        </p:spPr>
        <p:txBody>
          <a:bodyPr vert="horz" lIns="91440" tIns="45720" rIns="91440" bIns="45720" rtlCol="0" anchor="ctr">
            <a:normAutofit/>
          </a:bodyPr>
          <a:lstStyle/>
          <a:p>
            <a:pPr algn="ctr"/>
            <a:r>
              <a:rPr lang="en-US" sz="2900" dirty="0"/>
              <a:t>Study Abroad pre-approval Database</a:t>
            </a:r>
            <a:br>
              <a:rPr lang="en-US" sz="2900" dirty="0"/>
            </a:br>
            <a:r>
              <a:rPr lang="en-US" sz="2000" u="sng" kern="1200" dirty="0">
                <a:solidFill>
                  <a:schemeClr val="tx1"/>
                </a:solidFill>
                <a:latin typeface="+mj-lt"/>
                <a:ea typeface="+mj-ea"/>
                <a:cs typeface="+mj-cs"/>
              </a:rPr>
              <a:t>example</a:t>
            </a:r>
            <a:r>
              <a:rPr lang="en-US" sz="2000" kern="1200" dirty="0">
                <a:solidFill>
                  <a:schemeClr val="tx1"/>
                </a:solidFill>
                <a:latin typeface="+mj-lt"/>
                <a:ea typeface="+mj-ea"/>
                <a:cs typeface="+mj-cs"/>
              </a:rPr>
              <a:t>: course transfer requests for French (partial list)</a:t>
            </a:r>
            <a:endParaRPr lang="en-US" sz="2000" b="0" kern="1200" dirty="0">
              <a:solidFill>
                <a:schemeClr val="tx1"/>
              </a:solidFill>
              <a:latin typeface="+mj-lt"/>
              <a:ea typeface="+mj-ea"/>
              <a:cs typeface="+mj-cs"/>
            </a:endParaRPr>
          </a:p>
        </p:txBody>
      </p:sp>
      <p:sp>
        <p:nvSpPr>
          <p:cNvPr id="26"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 name="connsiteX0" fmla="*/ 0 w 3429000"/>
              <a:gd name="connsiteY0" fmla="*/ 0 h 18288"/>
              <a:gd name="connsiteX1" fmla="*/ 617220 w 3429000"/>
              <a:gd name="connsiteY1" fmla="*/ 0 h 18288"/>
              <a:gd name="connsiteX2" fmla="*/ 1200150 w 3429000"/>
              <a:gd name="connsiteY2" fmla="*/ 0 h 18288"/>
              <a:gd name="connsiteX3" fmla="*/ 1817370 w 3429000"/>
              <a:gd name="connsiteY3" fmla="*/ 0 h 18288"/>
              <a:gd name="connsiteX4" fmla="*/ 2503170 w 3429000"/>
              <a:gd name="connsiteY4" fmla="*/ 0 h 18288"/>
              <a:gd name="connsiteX5" fmla="*/ 3429000 w 3429000"/>
              <a:gd name="connsiteY5" fmla="*/ 0 h 18288"/>
              <a:gd name="connsiteX6" fmla="*/ 3429000 w 3429000"/>
              <a:gd name="connsiteY6" fmla="*/ 18288 h 18288"/>
              <a:gd name="connsiteX7" fmla="*/ 2743200 w 3429000"/>
              <a:gd name="connsiteY7" fmla="*/ 18288 h 18288"/>
              <a:gd name="connsiteX8" fmla="*/ 1988820 w 3429000"/>
              <a:gd name="connsiteY8" fmla="*/ 18288 h 18288"/>
              <a:gd name="connsiteX9" fmla="*/ 1405890 w 3429000"/>
              <a:gd name="connsiteY9" fmla="*/ 18288 h 18288"/>
              <a:gd name="connsiteX10" fmla="*/ 65151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66" y="4844"/>
                  <a:pt x="3428590" y="11009"/>
                  <a:pt x="3429000" y="18288"/>
                </a:cubicBezTo>
                <a:cubicBezTo>
                  <a:pt x="3212354" y="28872"/>
                  <a:pt x="3083619" y="-836"/>
                  <a:pt x="2811780" y="18288"/>
                </a:cubicBezTo>
                <a:cubicBezTo>
                  <a:pt x="2533576" y="25058"/>
                  <a:pt x="2477440" y="20531"/>
                  <a:pt x="2228850" y="18288"/>
                </a:cubicBezTo>
                <a:cubicBezTo>
                  <a:pt x="2003657" y="-1843"/>
                  <a:pt x="1810789" y="18294"/>
                  <a:pt x="1543050" y="18288"/>
                </a:cubicBezTo>
                <a:cubicBezTo>
                  <a:pt x="1286635" y="-21162"/>
                  <a:pt x="1189418" y="22290"/>
                  <a:pt x="925830" y="18288"/>
                </a:cubicBezTo>
                <a:cubicBezTo>
                  <a:pt x="678389" y="-2387"/>
                  <a:pt x="367033" y="43234"/>
                  <a:pt x="0" y="18288"/>
                </a:cubicBezTo>
                <a:cubicBezTo>
                  <a:pt x="-649" y="11698"/>
                  <a:pt x="663" y="5413"/>
                  <a:pt x="0" y="0"/>
                </a:cubicBezTo>
                <a:close/>
              </a:path>
              <a:path w="3429000" h="18288"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475" y="5049"/>
                  <a:pt x="3429193" y="12044"/>
                  <a:pt x="3429000" y="18288"/>
                </a:cubicBezTo>
                <a:cubicBezTo>
                  <a:pt x="3101445" y="-3440"/>
                  <a:pt x="2879434" y="34023"/>
                  <a:pt x="2743200" y="18288"/>
                </a:cubicBezTo>
                <a:cubicBezTo>
                  <a:pt x="2609544" y="13915"/>
                  <a:pt x="2334178" y="48649"/>
                  <a:pt x="1988820" y="18288"/>
                </a:cubicBezTo>
                <a:cubicBezTo>
                  <a:pt x="1620184" y="18423"/>
                  <a:pt x="1586822" y="-1871"/>
                  <a:pt x="1405890" y="18288"/>
                </a:cubicBezTo>
                <a:cubicBezTo>
                  <a:pt x="1266239" y="28547"/>
                  <a:pt x="867500" y="15208"/>
                  <a:pt x="651510" y="18288"/>
                </a:cubicBezTo>
                <a:cubicBezTo>
                  <a:pt x="445459" y="40105"/>
                  <a:pt x="119818" y="-23744"/>
                  <a:pt x="0" y="18288"/>
                </a:cubicBezTo>
                <a:cubicBezTo>
                  <a:pt x="-39" y="12511"/>
                  <a:pt x="-381" y="8039"/>
                  <a:pt x="0" y="0"/>
                </a:cubicBezTo>
                <a:close/>
              </a:path>
              <a:path w="3429000" h="18288"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314" y="4158"/>
                  <a:pt x="3428021" y="12539"/>
                  <a:pt x="3429000" y="18288"/>
                </a:cubicBezTo>
                <a:cubicBezTo>
                  <a:pt x="3250522" y="56023"/>
                  <a:pt x="3056248" y="-1557"/>
                  <a:pt x="2811780" y="18288"/>
                </a:cubicBezTo>
                <a:cubicBezTo>
                  <a:pt x="2534418" y="26558"/>
                  <a:pt x="2483107" y="19890"/>
                  <a:pt x="2228850" y="18288"/>
                </a:cubicBezTo>
                <a:cubicBezTo>
                  <a:pt x="1996093" y="-20362"/>
                  <a:pt x="1790611" y="35096"/>
                  <a:pt x="1543050" y="18288"/>
                </a:cubicBezTo>
                <a:cubicBezTo>
                  <a:pt x="1276188" y="-29727"/>
                  <a:pt x="1196665" y="1050"/>
                  <a:pt x="925830" y="18288"/>
                </a:cubicBezTo>
                <a:cubicBezTo>
                  <a:pt x="718623" y="61416"/>
                  <a:pt x="374628" y="2503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 shot of a computer&#10;&#10;Description automatically generated">
            <a:extLst>
              <a:ext uri="{FF2B5EF4-FFF2-40B4-BE49-F238E27FC236}">
                <a16:creationId xmlns:a16="http://schemas.microsoft.com/office/drawing/2014/main" id="{3BEFAA66-49E7-D3C8-7E48-5FF82E9FE470}"/>
              </a:ext>
            </a:extLst>
          </p:cNvPr>
          <p:cNvPicPr>
            <a:picLocks noChangeAspect="1"/>
          </p:cNvPicPr>
          <p:nvPr/>
        </p:nvPicPr>
        <p:blipFill>
          <a:blip r:embed="rId2"/>
          <a:stretch>
            <a:fillRect/>
          </a:stretch>
        </p:blipFill>
        <p:spPr>
          <a:xfrm>
            <a:off x="1054825" y="2633472"/>
            <a:ext cx="7032063" cy="3586353"/>
          </a:xfrm>
          <a:prstGeom prst="rect">
            <a:avLst/>
          </a:prstGeom>
        </p:spPr>
      </p:pic>
    </p:spTree>
    <p:extLst>
      <p:ext uri="{BB962C8B-B14F-4D97-AF65-F5344CB8AC3E}">
        <p14:creationId xmlns:p14="http://schemas.microsoft.com/office/powerpoint/2010/main" val="253600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EFA5-B2F7-C007-95E8-D3092F951DD2}"/>
              </a:ext>
            </a:extLst>
          </p:cNvPr>
          <p:cNvSpPr>
            <a:spLocks noGrp="1"/>
          </p:cNvSpPr>
          <p:nvPr>
            <p:ph type="title"/>
          </p:nvPr>
        </p:nvSpPr>
        <p:spPr>
          <a:xfrm>
            <a:off x="628650" y="1900052"/>
            <a:ext cx="7886700" cy="1528947"/>
          </a:xfrm>
        </p:spPr>
        <p:txBody>
          <a:bodyPr>
            <a:normAutofit/>
          </a:bodyPr>
          <a:lstStyle/>
          <a:p>
            <a:r>
              <a:rPr lang="en-US" dirty="0"/>
              <a:t>How about an alternative to studying abroad?</a:t>
            </a:r>
          </a:p>
        </p:txBody>
      </p:sp>
    </p:spTree>
    <p:extLst>
      <p:ext uri="{BB962C8B-B14F-4D97-AF65-F5344CB8AC3E}">
        <p14:creationId xmlns:p14="http://schemas.microsoft.com/office/powerpoint/2010/main" val="737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E444-A5E6-99A0-F740-D0F9DEAE7A38}"/>
              </a:ext>
            </a:extLst>
          </p:cNvPr>
          <p:cNvSpPr>
            <a:spLocks noGrp="1"/>
          </p:cNvSpPr>
          <p:nvPr>
            <p:ph type="title"/>
          </p:nvPr>
        </p:nvSpPr>
        <p:spPr>
          <a:xfrm>
            <a:off x="261257" y="142504"/>
            <a:ext cx="8502733" cy="933943"/>
          </a:xfrm>
        </p:spPr>
        <p:txBody>
          <a:bodyPr>
            <a:normAutofit fontScale="90000"/>
          </a:bodyPr>
          <a:lstStyle/>
          <a:p>
            <a:pPr algn="ctr"/>
            <a:r>
              <a:rPr lang="en-US" dirty="0">
                <a:solidFill>
                  <a:srgbClr val="8B2E1C"/>
                </a:solidFill>
              </a:rPr>
              <a:t>COIL Curriculum Development Awards</a:t>
            </a:r>
          </a:p>
        </p:txBody>
      </p:sp>
      <p:sp>
        <p:nvSpPr>
          <p:cNvPr id="3" name="Content Placeholder 2">
            <a:extLst>
              <a:ext uri="{FF2B5EF4-FFF2-40B4-BE49-F238E27FC236}">
                <a16:creationId xmlns:a16="http://schemas.microsoft.com/office/drawing/2014/main" id="{6883D837-AB4D-B9C9-EEC1-388C9F2ACECA}"/>
              </a:ext>
            </a:extLst>
          </p:cNvPr>
          <p:cNvSpPr>
            <a:spLocks noGrp="1"/>
          </p:cNvSpPr>
          <p:nvPr>
            <p:ph idx="1"/>
          </p:nvPr>
        </p:nvSpPr>
        <p:spPr/>
        <p:txBody>
          <a:bodyPr/>
          <a:lstStyle/>
          <a:p>
            <a:pPr marL="0" indent="0">
              <a:buNone/>
            </a:pPr>
            <a:endParaRPr lang="en-US" dirty="0"/>
          </a:p>
          <a:p>
            <a:pPr algn="l"/>
            <a:r>
              <a:rPr lang="en-US" b="0" i="0" u="none" strike="noStrike" dirty="0">
                <a:effectLst/>
                <a:latin typeface="nunito sans" pitchFamily="2" charset="77"/>
              </a:rPr>
              <a:t>Faculty from any UNC-Chapel Hill department or school are eligible for a $2,500 curriculum development award for COIL. The funds are disbursed as an overload payment in compensation for time developing and implementing COIL activities. If a course is co-taught, the award will be split between the faculty members.</a:t>
            </a:r>
          </a:p>
          <a:p>
            <a:pPr algn="l"/>
            <a:r>
              <a:rPr lang="en-US" b="0" i="0" u="none" strike="noStrike" dirty="0">
                <a:effectLst/>
                <a:latin typeface="nunito sans" pitchFamily="2" charset="77"/>
              </a:rPr>
              <a:t>Faculty may request an additional $1,500 award to fund graduate student support (student does not need to be identified at time of application).</a:t>
            </a:r>
          </a:p>
          <a:p>
            <a:pPr algn="l"/>
            <a:r>
              <a:rPr lang="en-US" b="0" i="0" u="none" strike="noStrike" dirty="0">
                <a:effectLst/>
                <a:latin typeface="nunito sans" pitchFamily="2" charset="77"/>
              </a:rPr>
              <a:t>The next deadline for new COIL courses is</a:t>
            </a:r>
            <a:r>
              <a:rPr lang="en-US" b="1" i="0" u="none" strike="noStrike" dirty="0">
                <a:effectLst/>
                <a:latin typeface="nunito sans" pitchFamily="2" charset="77"/>
              </a:rPr>
              <a:t> April 5, 2024 for Fall 2024 or Spring 2025 courses</a:t>
            </a:r>
            <a:r>
              <a:rPr lang="en-US" b="0" i="0" u="none" strike="noStrike" dirty="0">
                <a:effectLst/>
                <a:latin typeface="nunito sans" pitchFamily="2" charset="77"/>
              </a:rPr>
              <a:t>. Applications may be submitted at any time and are reviewed shortly after the deadline.</a:t>
            </a:r>
          </a:p>
          <a:p>
            <a:pPr marL="0" indent="0">
              <a:buNone/>
            </a:pPr>
            <a:endParaRPr lang="en-US" dirty="0"/>
          </a:p>
        </p:txBody>
      </p:sp>
      <p:sp>
        <p:nvSpPr>
          <p:cNvPr id="4" name="Content Placeholder 3">
            <a:extLst>
              <a:ext uri="{FF2B5EF4-FFF2-40B4-BE49-F238E27FC236}">
                <a16:creationId xmlns:a16="http://schemas.microsoft.com/office/drawing/2014/main" id="{C46DDE4C-3C89-E417-2EDB-B0DB79EE583F}"/>
              </a:ext>
            </a:extLst>
          </p:cNvPr>
          <p:cNvSpPr>
            <a:spLocks noGrp="1"/>
          </p:cNvSpPr>
          <p:nvPr>
            <p:ph idx="13"/>
          </p:nvPr>
        </p:nvSpPr>
        <p:spPr/>
        <p:txBody>
          <a:bodyPr/>
          <a:lstStyle/>
          <a:p>
            <a:r>
              <a:rPr lang="en-US" dirty="0">
                <a:hlinkClick r:id="rId2"/>
              </a:rPr>
              <a:t>https://global.unc.edu/programs/coil/coil-2/</a:t>
            </a:r>
            <a:r>
              <a:rPr lang="en-US" dirty="0"/>
              <a:t> </a:t>
            </a:r>
          </a:p>
          <a:p>
            <a:endParaRPr lang="en-US" dirty="0"/>
          </a:p>
        </p:txBody>
      </p:sp>
    </p:spTree>
    <p:extLst>
      <p:ext uri="{BB962C8B-B14F-4D97-AF65-F5344CB8AC3E}">
        <p14:creationId xmlns:p14="http://schemas.microsoft.com/office/powerpoint/2010/main" val="281825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911ED5-9BFE-D14F-9203-5A8D55A710EA}"/>
              </a:ext>
            </a:extLst>
          </p:cNvPr>
          <p:cNvSpPr>
            <a:spLocks noGrp="1"/>
          </p:cNvSpPr>
          <p:nvPr>
            <p:ph idx="1"/>
          </p:nvPr>
        </p:nvSpPr>
        <p:spPr>
          <a:xfrm>
            <a:off x="272389" y="248912"/>
            <a:ext cx="8539101" cy="5902505"/>
          </a:xfrm>
        </p:spPr>
        <p:txBody>
          <a:bodyPr>
            <a:normAutofit fontScale="62500" lnSpcReduction="20000"/>
          </a:bodyPr>
          <a:lstStyle/>
          <a:p>
            <a:pPr marL="0" indent="0">
              <a:lnSpc>
                <a:spcPct val="120000"/>
              </a:lnSpc>
              <a:spcBef>
                <a:spcPts val="0"/>
              </a:spcBef>
              <a:buNone/>
            </a:pPr>
            <a:r>
              <a:rPr lang="en-US" b="1" dirty="0">
                <a:solidFill>
                  <a:srgbClr val="6CA0DC"/>
                </a:solidFill>
                <a:effectLst/>
              </a:rPr>
              <a:t>STUDENT BENEFITS</a:t>
            </a:r>
            <a:endParaRPr lang="en-US" b="1" dirty="0"/>
          </a:p>
          <a:p>
            <a:pPr marL="0" indent="0">
              <a:lnSpc>
                <a:spcPct val="120000"/>
              </a:lnSpc>
              <a:spcBef>
                <a:spcPts val="0"/>
              </a:spcBef>
              <a:buNone/>
            </a:pPr>
            <a:r>
              <a:rPr lang="en-US" b="1" dirty="0"/>
              <a:t>COIL courses benefit students by: </a:t>
            </a:r>
            <a:endParaRPr lang="en-US" dirty="0"/>
          </a:p>
          <a:p>
            <a:pPr marL="0" indent="0">
              <a:lnSpc>
                <a:spcPct val="120000"/>
              </a:lnSpc>
              <a:spcBef>
                <a:spcPts val="0"/>
              </a:spcBef>
              <a:buNone/>
            </a:pPr>
            <a:r>
              <a:rPr lang="en-US" dirty="0">
                <a:effectLst/>
              </a:rPr>
              <a:t>reducing many traditional barriers to global education by connecting students to virtual opportunities  </a:t>
            </a:r>
          </a:p>
          <a:p>
            <a:pPr marL="0" indent="0">
              <a:lnSpc>
                <a:spcPct val="120000"/>
              </a:lnSpc>
              <a:spcBef>
                <a:spcPts val="0"/>
              </a:spcBef>
              <a:buNone/>
            </a:pPr>
            <a:r>
              <a:rPr lang="en-US" dirty="0">
                <a:effectLst/>
              </a:rPr>
              <a:t>enabling cultural self-awareness and fostering globally mindfulness through direct engagement with international peers </a:t>
            </a:r>
          </a:p>
          <a:p>
            <a:pPr marL="0" indent="0">
              <a:lnSpc>
                <a:spcPct val="120000"/>
              </a:lnSpc>
              <a:spcBef>
                <a:spcPts val="0"/>
              </a:spcBef>
              <a:buNone/>
            </a:pPr>
            <a:r>
              <a:rPr lang="en-US" dirty="0">
                <a:effectLst/>
              </a:rPr>
              <a:t>providing the opportunity to engage in meaningful, transformative, and collaborative work through the use of digital technologies </a:t>
            </a:r>
          </a:p>
          <a:p>
            <a:pPr marL="0" indent="0">
              <a:lnSpc>
                <a:spcPct val="120000"/>
              </a:lnSpc>
              <a:spcBef>
                <a:spcPts val="0"/>
              </a:spcBef>
              <a:buNone/>
            </a:pPr>
            <a:r>
              <a:rPr lang="en-US" dirty="0">
                <a:effectLst/>
              </a:rPr>
              <a:t>exposing students to and helping them to engage with different, global perspectives on their discipline or subject area </a:t>
            </a:r>
          </a:p>
          <a:p>
            <a:pPr marL="0" indent="0">
              <a:lnSpc>
                <a:spcPct val="120000"/>
              </a:lnSpc>
              <a:spcBef>
                <a:spcPts val="0"/>
              </a:spcBef>
              <a:buNone/>
            </a:pPr>
            <a:r>
              <a:rPr lang="en-US" dirty="0">
                <a:effectLst/>
              </a:rPr>
              <a:t>promoting their intercultural communication and competency skills through cultural exchange and guided projects </a:t>
            </a:r>
          </a:p>
          <a:p>
            <a:pPr marL="0" indent="0">
              <a:lnSpc>
                <a:spcPct val="120000"/>
              </a:lnSpc>
              <a:spcBef>
                <a:spcPts val="0"/>
              </a:spcBef>
              <a:buNone/>
            </a:pPr>
            <a:endParaRPr lang="en-US" dirty="0">
              <a:effectLst/>
            </a:endParaRPr>
          </a:p>
          <a:p>
            <a:pPr marL="0" indent="0">
              <a:lnSpc>
                <a:spcPct val="120000"/>
              </a:lnSpc>
              <a:spcBef>
                <a:spcPts val="0"/>
              </a:spcBef>
              <a:buNone/>
            </a:pPr>
            <a:r>
              <a:rPr lang="en-US" b="1" dirty="0">
                <a:solidFill>
                  <a:srgbClr val="6CA0DC"/>
                </a:solidFill>
                <a:effectLst/>
              </a:rPr>
              <a:t>FACULTY BENEFITS </a:t>
            </a:r>
            <a:endParaRPr lang="en-US" b="1" dirty="0"/>
          </a:p>
          <a:p>
            <a:pPr marL="0" indent="0">
              <a:lnSpc>
                <a:spcPct val="120000"/>
              </a:lnSpc>
              <a:spcBef>
                <a:spcPts val="0"/>
              </a:spcBef>
              <a:buNone/>
            </a:pPr>
            <a:r>
              <a:rPr lang="en-US" b="1" dirty="0"/>
              <a:t>For UNC-Chapel Hill faculty, the benefits of a COIL are endless and, for many, may mark the beginning of long-term international collaborations. Faculty will benefit by: </a:t>
            </a:r>
            <a:endParaRPr lang="en-US" dirty="0"/>
          </a:p>
          <a:p>
            <a:pPr marL="0" indent="0">
              <a:lnSpc>
                <a:spcPct val="120000"/>
              </a:lnSpc>
              <a:spcBef>
                <a:spcPts val="0"/>
              </a:spcBef>
              <a:buNone/>
            </a:pPr>
            <a:r>
              <a:rPr lang="en-US" dirty="0">
                <a:effectLst/>
              </a:rPr>
              <a:t>collaborating with a colleague abroad on a project that meets both of their course objectives </a:t>
            </a:r>
          </a:p>
          <a:p>
            <a:pPr marL="0" indent="0">
              <a:lnSpc>
                <a:spcPct val="120000"/>
              </a:lnSpc>
              <a:spcBef>
                <a:spcPts val="0"/>
              </a:spcBef>
              <a:buNone/>
            </a:pPr>
            <a:r>
              <a:rPr lang="en-US" dirty="0">
                <a:effectLst/>
              </a:rPr>
              <a:t>finding creative and innovative ways to engage students with existing or enhanced materials and technologies </a:t>
            </a:r>
          </a:p>
          <a:p>
            <a:pPr marL="0" indent="0">
              <a:lnSpc>
                <a:spcPct val="120000"/>
              </a:lnSpc>
              <a:spcBef>
                <a:spcPts val="0"/>
              </a:spcBef>
              <a:buNone/>
            </a:pPr>
            <a:r>
              <a:rPr lang="en-US" dirty="0">
                <a:effectLst/>
              </a:rPr>
              <a:t>fostering and developing new collaborations and partnerships </a:t>
            </a:r>
          </a:p>
          <a:p>
            <a:pPr marL="0" indent="0">
              <a:lnSpc>
                <a:spcPct val="120000"/>
              </a:lnSpc>
              <a:spcBef>
                <a:spcPts val="0"/>
              </a:spcBef>
              <a:buNone/>
            </a:pPr>
            <a:r>
              <a:rPr lang="en-US" dirty="0">
                <a:effectLst/>
              </a:rPr>
              <a:t>learning how to effectively incorporate global themes into existing courses </a:t>
            </a:r>
          </a:p>
          <a:p>
            <a:pPr marL="0" indent="0">
              <a:lnSpc>
                <a:spcPct val="120000"/>
              </a:lnSpc>
              <a:spcBef>
                <a:spcPts val="0"/>
              </a:spcBef>
              <a:buNone/>
            </a:pPr>
            <a:r>
              <a:rPr lang="en-US" dirty="0">
                <a:effectLst/>
              </a:rPr>
              <a:t>expanding virtual education skills and competencies </a:t>
            </a:r>
          </a:p>
          <a:p>
            <a:pPr marL="0" indent="0">
              <a:lnSpc>
                <a:spcPct val="120000"/>
              </a:lnSpc>
              <a:spcBef>
                <a:spcPts val="0"/>
              </a:spcBef>
              <a:buNone/>
            </a:pPr>
            <a:r>
              <a:rPr lang="en-US" dirty="0">
                <a:effectLst/>
              </a:rPr>
              <a:t>enhancing cultural competencies through the administration of students in different countries  </a:t>
            </a:r>
          </a:p>
          <a:p>
            <a:pPr marL="0" indent="0">
              <a:lnSpc>
                <a:spcPct val="120000"/>
              </a:lnSpc>
              <a:spcBef>
                <a:spcPts val="0"/>
              </a:spcBef>
              <a:buNone/>
            </a:pPr>
            <a:r>
              <a:rPr lang="en-US" dirty="0">
                <a:effectLst/>
              </a:rPr>
              <a:t>participating in a collaboration that can serve as professional and international development  </a:t>
            </a:r>
          </a:p>
          <a:p>
            <a:pPr marL="0" indent="0">
              <a:lnSpc>
                <a:spcPct val="120000"/>
              </a:lnSpc>
              <a:spcBef>
                <a:spcPts val="0"/>
              </a:spcBef>
              <a:buNone/>
            </a:pPr>
            <a:r>
              <a:rPr lang="en-US" dirty="0">
                <a:effectLst/>
              </a:rPr>
              <a:t>potentially attracting new students to their courses and departments </a:t>
            </a:r>
          </a:p>
          <a:p>
            <a:pPr marL="0" indent="0">
              <a:lnSpc>
                <a:spcPct val="120000"/>
              </a:lnSpc>
              <a:spcBef>
                <a:spcPts val="0"/>
              </a:spcBef>
              <a:buNone/>
            </a:pPr>
            <a:endParaRPr lang="en-US" dirty="0">
              <a:effectLst/>
            </a:endParaRPr>
          </a:p>
          <a:p>
            <a:pPr marL="0" indent="0">
              <a:lnSpc>
                <a:spcPct val="120000"/>
              </a:lnSpc>
              <a:spcBef>
                <a:spcPts val="0"/>
              </a:spcBef>
              <a:buNone/>
            </a:pPr>
            <a:r>
              <a:rPr lang="en-US" b="1" dirty="0">
                <a:solidFill>
                  <a:srgbClr val="6CA0DC"/>
                </a:solidFill>
                <a:effectLst/>
              </a:rPr>
              <a:t>PARTNER FACULTY BENEFITS</a:t>
            </a:r>
            <a:endParaRPr lang="en-US" b="1" dirty="0"/>
          </a:p>
          <a:p>
            <a:pPr marL="0" indent="0">
              <a:lnSpc>
                <a:spcPct val="120000"/>
              </a:lnSpc>
              <a:spcBef>
                <a:spcPts val="0"/>
              </a:spcBef>
              <a:buNone/>
            </a:pPr>
            <a:r>
              <a:rPr lang="en-US" b="1" dirty="0"/>
              <a:t>International faculty partners benefit from a COIL collaboration by all the above-mentioned benefits and by: </a:t>
            </a:r>
            <a:endParaRPr lang="en-US" dirty="0"/>
          </a:p>
          <a:p>
            <a:pPr marL="0" indent="0">
              <a:lnSpc>
                <a:spcPct val="120000"/>
              </a:lnSpc>
              <a:spcBef>
                <a:spcPts val="0"/>
              </a:spcBef>
              <a:buNone/>
            </a:pPr>
            <a:r>
              <a:rPr lang="en-US" dirty="0">
                <a:effectLst/>
              </a:rPr>
              <a:t>developing and strengthening relationships with a top-rated R1 university in the United States </a:t>
            </a:r>
          </a:p>
          <a:p>
            <a:pPr marL="0" indent="0">
              <a:lnSpc>
                <a:spcPct val="120000"/>
              </a:lnSpc>
              <a:spcBef>
                <a:spcPts val="0"/>
              </a:spcBef>
              <a:buNone/>
            </a:pPr>
            <a:r>
              <a:rPr lang="en-US" dirty="0">
                <a:effectLst/>
              </a:rPr>
              <a:t>learning about different educational systems and approaches </a:t>
            </a:r>
          </a:p>
          <a:p>
            <a:pPr marL="0" indent="0">
              <a:lnSpc>
                <a:spcPct val="120000"/>
              </a:lnSpc>
              <a:spcBef>
                <a:spcPts val="0"/>
              </a:spcBef>
              <a:buNone/>
            </a:pPr>
            <a:r>
              <a:rPr lang="en-US" dirty="0">
                <a:effectLst/>
              </a:rPr>
              <a:t>engaging students with new, global peers and new technologies and resources  </a:t>
            </a:r>
          </a:p>
          <a:p>
            <a:pPr marL="0" indent="0">
              <a:lnSpc>
                <a:spcPct val="120000"/>
              </a:lnSpc>
              <a:spcBef>
                <a:spcPts val="0"/>
              </a:spcBef>
              <a:buNone/>
            </a:pPr>
            <a:r>
              <a:rPr lang="en-US" dirty="0">
                <a:effectLst/>
              </a:rPr>
              <a:t>gaining access to resources and libraries in their partner institution</a:t>
            </a:r>
          </a:p>
          <a:p>
            <a:pPr marL="0" indent="0">
              <a:lnSpc>
                <a:spcPct val="120000"/>
              </a:lnSpc>
              <a:spcBef>
                <a:spcPts val="0"/>
              </a:spcBef>
              <a:buNone/>
            </a:pPr>
            <a:endParaRPr lang="en-US" dirty="0">
              <a:effectLst/>
            </a:endParaRPr>
          </a:p>
          <a:p>
            <a:pPr marL="0" indent="0">
              <a:lnSpc>
                <a:spcPct val="120000"/>
              </a:lnSpc>
              <a:spcBef>
                <a:spcPts val="0"/>
              </a:spcBef>
              <a:buNone/>
            </a:pPr>
            <a:r>
              <a:rPr lang="en-US" b="1" dirty="0">
                <a:solidFill>
                  <a:srgbClr val="6CA0DC"/>
                </a:solidFill>
                <a:effectLst/>
              </a:rPr>
              <a:t>GRADUATE STUDENT BENEFITS </a:t>
            </a:r>
            <a:endParaRPr lang="en-US" b="1" dirty="0"/>
          </a:p>
          <a:p>
            <a:pPr marL="0" indent="0">
              <a:lnSpc>
                <a:spcPct val="120000"/>
              </a:lnSpc>
              <a:spcBef>
                <a:spcPts val="0"/>
              </a:spcBef>
              <a:buNone/>
            </a:pPr>
            <a:r>
              <a:rPr lang="en-US" b="1" dirty="0"/>
              <a:t>Graduate students that support COIL faculty benefit by: </a:t>
            </a:r>
            <a:endParaRPr lang="en-US" dirty="0"/>
          </a:p>
          <a:p>
            <a:pPr marL="0" indent="0">
              <a:lnSpc>
                <a:spcPct val="120000"/>
              </a:lnSpc>
              <a:spcBef>
                <a:spcPts val="0"/>
              </a:spcBef>
              <a:buNone/>
            </a:pPr>
            <a:r>
              <a:rPr lang="en-US" dirty="0">
                <a:effectLst/>
              </a:rPr>
              <a:t>gaining unique and valuable experience in developing and implementing an international collaborative project </a:t>
            </a:r>
          </a:p>
          <a:p>
            <a:pPr marL="0" indent="0">
              <a:lnSpc>
                <a:spcPct val="120000"/>
              </a:lnSpc>
              <a:spcBef>
                <a:spcPts val="0"/>
              </a:spcBef>
              <a:buNone/>
            </a:pPr>
            <a:r>
              <a:rPr lang="en-US" dirty="0">
                <a:effectLst/>
              </a:rPr>
              <a:t>furthering existing research or topics of interest  </a:t>
            </a:r>
          </a:p>
          <a:p>
            <a:pPr marL="0" indent="0">
              <a:lnSpc>
                <a:spcPct val="120000"/>
              </a:lnSpc>
              <a:spcBef>
                <a:spcPts val="0"/>
              </a:spcBef>
              <a:buNone/>
            </a:pPr>
            <a:r>
              <a:rPr lang="en-US" dirty="0">
                <a:effectLst/>
              </a:rPr>
              <a:t>developing relationships and networks with faculty at UNC-Chapel Hill and abroad </a:t>
            </a:r>
          </a:p>
          <a:p>
            <a:pPr marL="0" indent="0">
              <a:lnSpc>
                <a:spcPct val="120000"/>
              </a:lnSpc>
              <a:spcBef>
                <a:spcPts val="0"/>
              </a:spcBef>
              <a:buNone/>
            </a:pPr>
            <a:r>
              <a:rPr lang="en-US" dirty="0">
                <a:effectLst/>
              </a:rPr>
              <a:t>receiving support from an external unit </a:t>
            </a:r>
          </a:p>
          <a:p>
            <a:pPr marL="0" indent="0">
              <a:buNone/>
            </a:pPr>
            <a:endParaRPr lang="en-US" dirty="0"/>
          </a:p>
        </p:txBody>
      </p:sp>
    </p:spTree>
    <p:extLst>
      <p:ext uri="{BB962C8B-B14F-4D97-AF65-F5344CB8AC3E}">
        <p14:creationId xmlns:p14="http://schemas.microsoft.com/office/powerpoint/2010/main" val="134486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F9E3723-3CF2-3240-AA1B-B15890984629}" vid="{D171B852-1EE2-854C-95A1-9B6129823B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DRS-Powerpoint Template</Template>
  <TotalTime>6044</TotalTime>
  <Words>978</Words>
  <Application>Microsoft Macintosh PowerPoint</Application>
  <PresentationFormat>On-screen Show (4:3)</PresentationFormat>
  <Paragraphs>65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Calibri</vt:lpstr>
      <vt:lpstr>Calibri Light</vt:lpstr>
      <vt:lpstr>nunito sans</vt:lpstr>
      <vt:lpstr>Symbol</vt:lpstr>
      <vt:lpstr>Office Theme</vt:lpstr>
      <vt:lpstr>Spring 2024 Updates on ROMS Study Abroad Advisory Committee</vt:lpstr>
      <vt:lpstr>Overview of SAOC Projects 2022-24 </vt:lpstr>
      <vt:lpstr>SAOC Projects 2022-24 (details)</vt:lpstr>
      <vt:lpstr>Study Abroad pre-approval Database example: Weekly Reminder for Study Abroad Advisors </vt:lpstr>
      <vt:lpstr>Study Abroad pre-approval Database example: course transfer requests for French (partial list)</vt:lpstr>
      <vt:lpstr>How about an alternative to studying abroad?</vt:lpstr>
      <vt:lpstr>COIL Curriculum Development Awards</vt:lpstr>
      <vt:lpstr>PowerPoint Presentation</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Brackett, Logan</dc:creator>
  <cp:lastModifiedBy>Heitsch, Dorothea</cp:lastModifiedBy>
  <cp:revision>74</cp:revision>
  <dcterms:created xsi:type="dcterms:W3CDTF">2017-09-19T13:54:41Z</dcterms:created>
  <dcterms:modified xsi:type="dcterms:W3CDTF">2024-02-21T00:14:17Z</dcterms:modified>
</cp:coreProperties>
</file>