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9" r:id="rId2"/>
    <p:sldId id="276"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49D"/>
    <a:srgbClr val="461325"/>
    <a:srgbClr val="4B9CD3"/>
    <a:srgbClr val="8B2E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5879C4-E12A-8909-69FA-75BBA55CC637}" v="15" dt="2023-02-20T16:29:34.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5"/>
  </p:normalViewPr>
  <p:slideViewPr>
    <p:cSldViewPr snapToGrid="0" snapToObjects="1">
      <p:cViewPr varScale="1">
        <p:scale>
          <a:sx n="107" d="100"/>
          <a:sy n="107" d="100"/>
        </p:scale>
        <p:origin x="163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C880C-DAAB-DE48-B7AD-7854AA6A463E}" type="datetimeFigureOut">
              <a:rPr lang="en-US" smtClean="0"/>
              <a:t>3/3/2023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42063-79E8-5A44-8A32-665D178BB9A5}" type="slidenum">
              <a:rPr lang="en-US" smtClean="0"/>
              <a:t>‹#›</a:t>
            </a:fld>
            <a:endParaRPr lang="en-US"/>
          </a:p>
        </p:txBody>
      </p:sp>
    </p:spTree>
    <p:extLst>
      <p:ext uri="{BB962C8B-B14F-4D97-AF65-F5344CB8AC3E}">
        <p14:creationId xmlns:p14="http://schemas.microsoft.com/office/powerpoint/2010/main" val="964918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600" b="1" i="0">
                <a:solidFill>
                  <a:srgbClr val="4B9CD3"/>
                </a:solidFill>
                <a:latin typeface="Arial Black" charset="0"/>
                <a:ea typeface="Arial Black" charset="0"/>
                <a:cs typeface="Arial Black" charset="0"/>
              </a:defRPr>
            </a:lvl1pPr>
          </a:lstStyle>
          <a:p>
            <a:r>
              <a:rPr lang="en-US" dirty="0"/>
              <a:t>Click to edit Master title style</a:t>
            </a:r>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3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l">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685800" y="3509963"/>
            <a:ext cx="6858000" cy="1655762"/>
          </a:xfrm>
        </p:spPr>
        <p:txBody>
          <a:bodyPr>
            <a:normAutofit/>
          </a:bodyPr>
          <a:lstStyle>
            <a:lvl1pPr marL="0" indent="0" algn="l">
              <a:buNone/>
              <a:defRPr sz="14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8B2E1C"/>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B9CD3"/>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461325"/>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11320"/>
          </a:xfrm>
        </p:spPr>
        <p:txBody>
          <a:bodyPr>
            <a:normAutofit/>
          </a:bodyPr>
          <a:lstStyle>
            <a:lvl1pPr>
              <a:defRPr sz="3200" b="1" i="0">
                <a:solidFill>
                  <a:srgbClr val="FBD49D"/>
                </a:solidFill>
                <a:latin typeface="Arial Black" charset="0"/>
                <a:ea typeface="Arial Black" charset="0"/>
                <a:cs typeface="Arial Black" charset="0"/>
              </a:defRPr>
            </a:lvl1pPr>
          </a:lstStyle>
          <a:p>
            <a:r>
              <a:rPr lang="en-US"/>
              <a:t>Click to edit Master title style</a:t>
            </a:r>
            <a:endParaRPr lang="en-US" dirty="0"/>
          </a:p>
        </p:txBody>
      </p:sp>
      <p:sp>
        <p:nvSpPr>
          <p:cNvPr id="3" name="Content Placeholder 2"/>
          <p:cNvSpPr>
            <a:spLocks noGrp="1"/>
          </p:cNvSpPr>
          <p:nvPr>
            <p:ph idx="1"/>
          </p:nvPr>
        </p:nvSpPr>
        <p:spPr>
          <a:xfrm>
            <a:off x="628650" y="1721453"/>
            <a:ext cx="7886700" cy="4351338"/>
          </a:xfrm>
        </p:spPr>
        <p:txBody>
          <a:bodyPr>
            <a:normAutofit/>
          </a:bodyPr>
          <a:lstStyle>
            <a:lvl1pPr>
              <a:defRPr sz="1800">
                <a:latin typeface="Arial" charset="0"/>
                <a:ea typeface="Arial" charset="0"/>
                <a:cs typeface="Arial" charset="0"/>
              </a:defRPr>
            </a:lvl1pPr>
            <a:lvl2pPr>
              <a:defRPr sz="1800">
                <a:latin typeface="Arial" charset="0"/>
                <a:ea typeface="Arial" charset="0"/>
                <a:cs typeface="Arial" charset="0"/>
              </a:defRPr>
            </a:lvl2pPr>
            <a:lvl3pPr>
              <a:defRPr sz="18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03580-BA57-1A42-80F9-BCC528BB8912}" type="datetimeFigureOut">
              <a:rPr lang="en-US" smtClean="0"/>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C625DC-F914-744D-AD0F-BB209FF095B1}" type="slidenum">
              <a:rPr lang="en-US" smtClean="0"/>
              <a:t>‹#›</a:t>
            </a:fld>
            <a:endParaRPr lang="en-US"/>
          </a:p>
        </p:txBody>
      </p:sp>
      <p:sp>
        <p:nvSpPr>
          <p:cNvPr id="7" name="Content Placeholder 2"/>
          <p:cNvSpPr>
            <a:spLocks noGrp="1"/>
          </p:cNvSpPr>
          <p:nvPr>
            <p:ph idx="13" hasCustomPrompt="1"/>
          </p:nvPr>
        </p:nvSpPr>
        <p:spPr>
          <a:xfrm>
            <a:off x="628650" y="1351063"/>
            <a:ext cx="7886700" cy="370390"/>
          </a:xfrm>
        </p:spPr>
        <p:txBody>
          <a:bodyPr>
            <a:normAutofit/>
          </a:bodyPr>
          <a:lstStyle>
            <a:lvl1pPr marL="0" indent="0">
              <a:buNone/>
              <a:defRPr sz="1800" baseline="0">
                <a:solidFill>
                  <a:srgbClr val="4B9CD3"/>
                </a:solidFill>
                <a:latin typeface="Arial" charset="0"/>
                <a:ea typeface="Arial" charset="0"/>
                <a:cs typeface="Arial" charset="0"/>
              </a:defRPr>
            </a:lvl1pPr>
          </a:lstStyle>
          <a:p>
            <a:pPr lvl="0"/>
            <a:r>
              <a:rPr lang="en-US" dirty="0"/>
              <a:t>CLICK TO EDIT SUBHEAD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A03580-BA57-1A42-80F9-BCC528BB8912}" type="datetimeFigureOut">
              <a:rPr lang="en-US" smtClean="0"/>
              <a:t>3/3/2023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C625DC-F914-744D-AD0F-BB209FF095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03580-BA57-1A42-80F9-BCC528BB8912}" type="datetimeFigureOut">
              <a:rPr lang="en-US" smtClean="0"/>
              <a:t>3/3/2023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625DC-F914-744D-AD0F-BB209FF095B1}" type="slidenum">
              <a:rPr lang="en-US" smtClean="0"/>
              <a:t>‹#›</a:t>
            </a:fld>
            <a:endParaRPr lang="en-US"/>
          </a:p>
        </p:txBody>
      </p:sp>
    </p:spTree>
    <p:extLst>
      <p:ext uri="{BB962C8B-B14F-4D97-AF65-F5344CB8AC3E}">
        <p14:creationId xmlns:p14="http://schemas.microsoft.com/office/powerpoint/2010/main" val="1919849272"/>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3" r:id="rId4"/>
    <p:sldLayoutId id="2147483674" r:id="rId5"/>
    <p:sldLayoutId id="2147483675"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atalog.unc.edu/undergraduate/ideas-in-action/communication-beyond/" TargetMode="Externa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hyperlink" Target="https://adminliveunc.sharepoint.com/:f:/r/sites/romlangfac/Shared%20Documents/IDEAs%20in%20Action%20Proposals?csf=1&amp;web=1&amp;e=RKAlak" TargetMode="External"/><Relationship Id="rId5" Type="http://schemas.openxmlformats.org/officeDocument/2006/relationships/hyperlink" Target="https://curricula.unc.edu/wp-content/uploads/sites/1311/2022/08/CommBeyond-Development-Guide.pdf" TargetMode="External"/><Relationship Id="rId4" Type="http://schemas.openxmlformats.org/officeDocument/2006/relationships/hyperlink" Target="https://curricula.unc.edu/ideas-in-action/#learningoutcomestex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urricula.unc.edu/ideas-in-action/#learningoutcomestext" TargetMode="External"/><Relationship Id="rId2" Type="http://schemas.openxmlformats.org/officeDocument/2006/relationships/hyperlink" Target="https://catalog.unc.edu/undergraduate/ideas-in-action/communication-beyond/"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adminliveunc.sharepoint.com/:f:/r/sites/romlangfac/Shared%20Documents/IDEAs%20in%20Action%20Proposals?csf=1&amp;web=1&amp;e=RKAlak" TargetMode="External"/><Relationship Id="rId4" Type="http://schemas.openxmlformats.org/officeDocument/2006/relationships/hyperlink" Target="https://curricula.unc.edu/wp-content/uploads/sites/1311/2022/08/CommBeyond-Development-Guid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7605F961-F4FB-77A8-5FED-18345AB4F33C}"/>
              </a:ext>
            </a:extLst>
          </p:cNvPr>
          <p:cNvPicPr>
            <a:picLocks noGrp="1" noChangeAspect="1"/>
          </p:cNvPicPr>
          <p:nvPr>
            <p:ph idx="1"/>
          </p:nvPr>
        </p:nvPicPr>
        <p:blipFill>
          <a:blip r:embed="rId2"/>
          <a:stretch>
            <a:fillRect/>
          </a:stretch>
        </p:blipFill>
        <p:spPr>
          <a:xfrm>
            <a:off x="671119" y="192267"/>
            <a:ext cx="5989739" cy="5884902"/>
          </a:xfrm>
        </p:spPr>
      </p:pic>
      <p:sp>
        <p:nvSpPr>
          <p:cNvPr id="7" name="TextBox 6">
            <a:extLst>
              <a:ext uri="{FF2B5EF4-FFF2-40B4-BE49-F238E27FC236}">
                <a16:creationId xmlns:a16="http://schemas.microsoft.com/office/drawing/2014/main" id="{2D497F6E-A710-B81C-0476-B437750F28F7}"/>
              </a:ext>
            </a:extLst>
          </p:cNvPr>
          <p:cNvSpPr txBox="1"/>
          <p:nvPr/>
        </p:nvSpPr>
        <p:spPr>
          <a:xfrm>
            <a:off x="6569472" y="1547589"/>
            <a:ext cx="2041023" cy="2862322"/>
          </a:xfrm>
          <a:prstGeom prst="rect">
            <a:avLst/>
          </a:prstGeom>
          <a:noFill/>
          <a:ln>
            <a:solidFill>
              <a:schemeClr val="accent1">
                <a:lumMod val="60000"/>
                <a:lumOff val="40000"/>
              </a:schemeClr>
            </a:solidFill>
          </a:ln>
        </p:spPr>
        <p:txBody>
          <a:bodyPr wrap="square" lIns="91440" tIns="45720" rIns="91440" bIns="45720" rtlCol="0" anchor="t">
            <a:spAutoFit/>
          </a:bodyPr>
          <a:lstStyle/>
          <a:p>
            <a:r>
              <a:rPr lang="en-US" dirty="0"/>
              <a:t>For more info:</a:t>
            </a:r>
          </a:p>
          <a:p>
            <a:endParaRPr lang="en-US" sz="1200" dirty="0">
              <a:hlinkClick r:id="rId3"/>
            </a:endParaRPr>
          </a:p>
          <a:p>
            <a:r>
              <a:rPr lang="en-US" sz="1200" dirty="0">
                <a:hlinkClick r:id="rId3"/>
              </a:rPr>
              <a:t>UNC Catalog - COMM BEYOND description</a:t>
            </a:r>
            <a:r>
              <a:rPr lang="en-US" sz="1200" dirty="0"/>
              <a:t> </a:t>
            </a:r>
          </a:p>
          <a:p>
            <a:endParaRPr lang="en-US" sz="1200" dirty="0"/>
          </a:p>
          <a:p>
            <a:r>
              <a:rPr lang="en-US" sz="1200" dirty="0">
                <a:hlinkClick r:id="rId4"/>
              </a:rPr>
              <a:t>COMM BEYOND learning outcomes</a:t>
            </a:r>
            <a:r>
              <a:rPr lang="en-US" sz="1200" dirty="0"/>
              <a:t> </a:t>
            </a:r>
          </a:p>
          <a:p>
            <a:endParaRPr lang="en-US" sz="1200" dirty="0">
              <a:hlinkClick r:id="rId5"/>
            </a:endParaRPr>
          </a:p>
          <a:p>
            <a:r>
              <a:rPr lang="en-US" sz="1200" dirty="0">
                <a:hlinkClick r:id="rId5"/>
              </a:rPr>
              <a:t>Curriculum Office COMM BEYOND guide for instructors</a:t>
            </a:r>
            <a:r>
              <a:rPr lang="en-US" sz="1200" dirty="0"/>
              <a:t> </a:t>
            </a:r>
          </a:p>
          <a:p>
            <a:endParaRPr lang="en-US" sz="1200" dirty="0"/>
          </a:p>
          <a:p>
            <a:r>
              <a:rPr lang="en-US" sz="1200" dirty="0">
                <a:hlinkClick r:id="rId6"/>
              </a:rPr>
              <a:t>ROMS Resources for IDEAs curriculum</a:t>
            </a:r>
            <a:r>
              <a:rPr lang="en-US" sz="1200" dirty="0"/>
              <a:t> </a:t>
            </a:r>
          </a:p>
          <a:p>
            <a:endParaRPr lang="en-US" dirty="0"/>
          </a:p>
        </p:txBody>
      </p:sp>
    </p:spTree>
    <p:extLst>
      <p:ext uri="{BB962C8B-B14F-4D97-AF65-F5344CB8AC3E}">
        <p14:creationId xmlns:p14="http://schemas.microsoft.com/office/powerpoint/2010/main" val="3428133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D497F6E-A710-B81C-0476-B437750F28F7}"/>
              </a:ext>
            </a:extLst>
          </p:cNvPr>
          <p:cNvSpPr txBox="1"/>
          <p:nvPr/>
        </p:nvSpPr>
        <p:spPr>
          <a:xfrm>
            <a:off x="6775660" y="1063495"/>
            <a:ext cx="2041023" cy="2862322"/>
          </a:xfrm>
          <a:prstGeom prst="rect">
            <a:avLst/>
          </a:prstGeom>
          <a:noFill/>
          <a:ln>
            <a:solidFill>
              <a:schemeClr val="accent1">
                <a:lumMod val="60000"/>
                <a:lumOff val="40000"/>
              </a:schemeClr>
            </a:solidFill>
          </a:ln>
        </p:spPr>
        <p:txBody>
          <a:bodyPr wrap="square" lIns="91440" tIns="45720" rIns="91440" bIns="45720" rtlCol="0" anchor="t">
            <a:spAutoFit/>
          </a:bodyPr>
          <a:lstStyle/>
          <a:p>
            <a:r>
              <a:rPr lang="en-US" dirty="0"/>
              <a:t>For more info:</a:t>
            </a:r>
          </a:p>
          <a:p>
            <a:endParaRPr lang="en-US" sz="1200" dirty="0">
              <a:hlinkClick r:id="rId2"/>
            </a:endParaRPr>
          </a:p>
          <a:p>
            <a:r>
              <a:rPr lang="en-US" sz="1200" dirty="0">
                <a:hlinkClick r:id="rId2"/>
              </a:rPr>
              <a:t>UNC Catalog - COMM BEYOND description</a:t>
            </a:r>
            <a:r>
              <a:rPr lang="en-US" sz="1200" dirty="0"/>
              <a:t> </a:t>
            </a:r>
          </a:p>
          <a:p>
            <a:endParaRPr lang="en-US" sz="1200" dirty="0"/>
          </a:p>
          <a:p>
            <a:r>
              <a:rPr lang="en-US" sz="1200" dirty="0">
                <a:hlinkClick r:id="rId3"/>
              </a:rPr>
              <a:t>COMM BEYOND learning outcomes</a:t>
            </a:r>
            <a:r>
              <a:rPr lang="en-US" sz="1200" dirty="0"/>
              <a:t> </a:t>
            </a:r>
          </a:p>
          <a:p>
            <a:endParaRPr lang="en-US" sz="1200" dirty="0">
              <a:hlinkClick r:id="rId4"/>
            </a:endParaRPr>
          </a:p>
          <a:p>
            <a:r>
              <a:rPr lang="en-US" sz="1200" dirty="0">
                <a:hlinkClick r:id="rId4"/>
              </a:rPr>
              <a:t>Curriculum Office COMM BEYOND guide for instructors</a:t>
            </a:r>
            <a:r>
              <a:rPr lang="en-US" sz="1200" dirty="0"/>
              <a:t> </a:t>
            </a:r>
          </a:p>
          <a:p>
            <a:endParaRPr lang="en-US" sz="1200" dirty="0"/>
          </a:p>
          <a:p>
            <a:r>
              <a:rPr lang="en-US" sz="1200" dirty="0">
                <a:hlinkClick r:id="rId5"/>
              </a:rPr>
              <a:t>ROMS Resources for IDEAs curriculum</a:t>
            </a:r>
            <a:r>
              <a:rPr lang="en-US" sz="1200" dirty="0"/>
              <a:t> </a:t>
            </a:r>
          </a:p>
          <a:p>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614B712D-C12B-DBBA-743B-DC3311DDB175}"/>
              </a:ext>
            </a:extLst>
          </p:cNvPr>
          <p:cNvPicPr>
            <a:picLocks noChangeAspect="1"/>
          </p:cNvPicPr>
          <p:nvPr/>
        </p:nvPicPr>
        <p:blipFill rotWithShape="1">
          <a:blip r:embed="rId6"/>
          <a:srcRect l="27254" t="18606" r="7452" b="5294"/>
          <a:stretch/>
        </p:blipFill>
        <p:spPr>
          <a:xfrm>
            <a:off x="421342" y="388552"/>
            <a:ext cx="5970493" cy="3914217"/>
          </a:xfrm>
          <a:prstGeom prst="rect">
            <a:avLst/>
          </a:prstGeom>
        </p:spPr>
      </p:pic>
      <p:sp>
        <p:nvSpPr>
          <p:cNvPr id="8" name="TextBox 7">
            <a:extLst>
              <a:ext uri="{FF2B5EF4-FFF2-40B4-BE49-F238E27FC236}">
                <a16:creationId xmlns:a16="http://schemas.microsoft.com/office/drawing/2014/main" id="{5D222DB6-DA84-F322-40B1-7C8D7598C23A}"/>
              </a:ext>
            </a:extLst>
          </p:cNvPr>
          <p:cNvSpPr txBox="1"/>
          <p:nvPr/>
        </p:nvSpPr>
        <p:spPr>
          <a:xfrm>
            <a:off x="421342" y="4470776"/>
            <a:ext cx="8305695" cy="1323439"/>
          </a:xfrm>
          <a:prstGeom prst="rect">
            <a:avLst/>
          </a:prstGeom>
          <a:noFill/>
        </p:spPr>
        <p:txBody>
          <a:bodyPr wrap="square" rtlCol="0">
            <a:spAutoFit/>
          </a:bodyPr>
          <a:lstStyle/>
          <a:p>
            <a:r>
              <a:rPr lang="en-US" sz="1600" dirty="0"/>
              <a:t>A wide range of courses include the COMMBEYOND attribute. Any class that deals with public speaking or rhetorical speech, persuasive speech or community outreach could be fitting. Courses that were previously designated as CI would be obvious candidates. Topics courses that deal with issues that need to be distilled, clarified, debated, or discussed with a large and varied public would qualify.</a:t>
            </a:r>
          </a:p>
        </p:txBody>
      </p:sp>
    </p:spTree>
    <p:extLst>
      <p:ext uri="{BB962C8B-B14F-4D97-AF65-F5344CB8AC3E}">
        <p14:creationId xmlns:p14="http://schemas.microsoft.com/office/powerpoint/2010/main" val="1414153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F9E3723-3CF2-3240-AA1B-B15890984629}" vid="{D171B852-1EE2-854C-95A1-9B6129823B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DRS-Powerpoint Template</Template>
  <TotalTime>257</TotalTime>
  <Words>121</Words>
  <Application>Microsoft Office PowerPoint</Application>
  <PresentationFormat>On-screen Show (4:3)</PresentationFormat>
  <Paragraphs>19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Black</vt:lpstr>
      <vt:lpstr>Calibri</vt:lpstr>
      <vt:lpstr>Calibri Light</vt:lpstr>
      <vt:lpstr>Office Theme</vt:lpstr>
      <vt:lpstr>PowerPoint Presentation</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Brackett, Logan</dc:creator>
  <cp:lastModifiedBy>Ellen Welch</cp:lastModifiedBy>
  <cp:revision>16</cp:revision>
  <dcterms:created xsi:type="dcterms:W3CDTF">2017-09-19T13:54:41Z</dcterms:created>
  <dcterms:modified xsi:type="dcterms:W3CDTF">2023-03-03T21:34:25Z</dcterms:modified>
</cp:coreProperties>
</file>