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63" r:id="rId4"/>
    <p:sldId id="259" r:id="rId5"/>
    <p:sldId id="264" r:id="rId6"/>
    <p:sldId id="266" r:id="rId7"/>
    <p:sldId id="265" r:id="rId8"/>
    <p:sldId id="268" r:id="rId9"/>
    <p:sldId id="267" r:id="rId10"/>
    <p:sldId id="269" r:id="rId11"/>
    <p:sldId id="271"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3/23/2022</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403095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93964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11272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82546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91970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3/23/2022</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157262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3211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1246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1632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64395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3/23/2022</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8737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3/23/2022</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618363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open.spotify.com/playlist/6JoRpdQNgzxuHTyf6luIpM" TargetMode="External"/><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hyperlink" Target="https://www.youtube.com/watch?v=gWZc_IaO7Mw"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YXnjy5YlDwk" TargetMode="Externa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njntSJMvOFg" TargetMode="Externa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F299B7-DC65-4AFC-82C0-546F49E0B5BC}"/>
              </a:ext>
            </a:extLst>
          </p:cNvPr>
          <p:cNvSpPr>
            <a:spLocks noGrp="1"/>
          </p:cNvSpPr>
          <p:nvPr>
            <p:ph type="ctrTitle"/>
          </p:nvPr>
        </p:nvSpPr>
        <p:spPr>
          <a:xfrm>
            <a:off x="762000" y="743804"/>
            <a:ext cx="4102609" cy="3793482"/>
          </a:xfrm>
        </p:spPr>
        <p:txBody>
          <a:bodyPr anchor="ctr">
            <a:normAutofit/>
          </a:bodyPr>
          <a:lstStyle/>
          <a:p>
            <a:pPr algn="l"/>
            <a:r>
              <a:rPr lang="en-US" sz="4200"/>
              <a:t>Using Music in the Classroom to Build Community and Promote Engagement</a:t>
            </a:r>
          </a:p>
        </p:txBody>
      </p:sp>
      <p:sp>
        <p:nvSpPr>
          <p:cNvPr id="3" name="Subtitle 2">
            <a:extLst>
              <a:ext uri="{FF2B5EF4-FFF2-40B4-BE49-F238E27FC236}">
                <a16:creationId xmlns:a16="http://schemas.microsoft.com/office/drawing/2014/main" id="{C1060A49-EC3F-4B19-A343-2335440EDBF3}"/>
              </a:ext>
            </a:extLst>
          </p:cNvPr>
          <p:cNvSpPr>
            <a:spLocks noGrp="1"/>
          </p:cNvSpPr>
          <p:nvPr>
            <p:ph type="subTitle" idx="1"/>
          </p:nvPr>
        </p:nvSpPr>
        <p:spPr>
          <a:xfrm>
            <a:off x="762000" y="4691564"/>
            <a:ext cx="4102609" cy="1422631"/>
          </a:xfrm>
        </p:spPr>
        <p:txBody>
          <a:bodyPr>
            <a:normAutofit/>
          </a:bodyPr>
          <a:lstStyle/>
          <a:p>
            <a:pPr algn="l"/>
            <a:r>
              <a:rPr lang="en-US" dirty="0"/>
              <a:t>Elizabeth Tolman</a:t>
            </a:r>
          </a:p>
        </p:txBody>
      </p:sp>
      <p:pic>
        <p:nvPicPr>
          <p:cNvPr id="14" name="Picture 3" descr="Background pattern&#10;&#10;Description automatically generated">
            <a:extLst>
              <a:ext uri="{FF2B5EF4-FFF2-40B4-BE49-F238E27FC236}">
                <a16:creationId xmlns:a16="http://schemas.microsoft.com/office/drawing/2014/main" id="{D6C8B6B1-1C15-B3F7-7A3F-FBF672EB9403}"/>
              </a:ext>
            </a:extLst>
          </p:cNvPr>
          <p:cNvPicPr>
            <a:picLocks noChangeAspect="1"/>
          </p:cNvPicPr>
          <p:nvPr/>
        </p:nvPicPr>
        <p:blipFill rotWithShape="1">
          <a:blip r:embed="rId2"/>
          <a:srcRect l="20282" r="13115" b="-1"/>
          <a:stretch/>
        </p:blipFill>
        <p:spPr>
          <a:xfrm>
            <a:off x="5349241" y="10"/>
            <a:ext cx="6842759" cy="6857990"/>
          </a:xfrm>
          <a:prstGeom prst="rect">
            <a:avLst/>
          </a:prstGeom>
        </p:spPr>
      </p:pic>
    </p:spTree>
    <p:extLst>
      <p:ext uri="{BB962C8B-B14F-4D97-AF65-F5344CB8AC3E}">
        <p14:creationId xmlns:p14="http://schemas.microsoft.com/office/powerpoint/2010/main" val="97308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92D491-F62A-4F9F-A7E8-D8AD5B74F119}"/>
              </a:ext>
            </a:extLst>
          </p:cNvPr>
          <p:cNvSpPr txBox="1"/>
          <p:nvPr/>
        </p:nvSpPr>
        <p:spPr>
          <a:xfrm>
            <a:off x="1094705" y="814214"/>
            <a:ext cx="9453092" cy="6015236"/>
          </a:xfrm>
          <a:prstGeom prst="rect">
            <a:avLst/>
          </a:prstGeom>
          <a:noFill/>
        </p:spPr>
        <p:txBody>
          <a:bodyPr wrap="square">
            <a:spAutoFit/>
          </a:bodyPr>
          <a:lstStyle/>
          <a:p>
            <a:pPr marL="0" marR="0">
              <a:lnSpc>
                <a:spcPct val="107000"/>
              </a:lnSpc>
              <a:spcBef>
                <a:spcPts val="0"/>
              </a:spcBef>
              <a:spcAft>
                <a:spcPts val="800"/>
              </a:spcAft>
            </a:pP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Dale </a:t>
            </a:r>
            <a:r>
              <a:rPr lang="es-ES" sz="24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campeón</a:t>
            </a: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esta fiesta es tuya</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 tu gran valor, ya no quedan dudas</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vaya esta canción por tantos momentos</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 felicidad, que nos da tu </a:t>
            </a:r>
            <a:r>
              <a:rPr lang="es-ES" sz="24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esfuerzo</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En cada paso, en cada acción</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detrás sabemos un montón*			*mucho</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de corazones compartiendo el sueño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para vivir esta emoción, para cantar esta canción</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sólo hace falta contemplar tu genio*		*inteligencia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Messi... oh Messi</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siempre contigo</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Messi... oh Messi</a:t>
            </a:r>
            <a:b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gracias amigo!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ES" sz="24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ooohh</a:t>
            </a: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4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ohhh</a:t>
            </a:r>
            <a:r>
              <a:rPr lang="es-ES" sz="24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300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messi with maradona">
            <a:extLst>
              <a:ext uri="{FF2B5EF4-FFF2-40B4-BE49-F238E27FC236}">
                <a16:creationId xmlns:a16="http://schemas.microsoft.com/office/drawing/2014/main" id="{B640B599-BC6E-4DFB-81BB-38E9EE483F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6437" y="832756"/>
            <a:ext cx="3799763" cy="34471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971A124-73E6-4F70-8B06-ABA8B9489AA8}"/>
              </a:ext>
            </a:extLst>
          </p:cNvPr>
          <p:cNvSpPr txBox="1"/>
          <p:nvPr/>
        </p:nvSpPr>
        <p:spPr>
          <a:xfrm>
            <a:off x="783771" y="832757"/>
            <a:ext cx="6368143" cy="5262979"/>
          </a:xfrm>
          <a:prstGeom prst="rect">
            <a:avLst/>
          </a:prstGeom>
          <a:noFill/>
        </p:spPr>
        <p:txBody>
          <a:bodyPr wrap="square" rtlCol="0">
            <a:spAutoFit/>
          </a:bodyPr>
          <a:lstStyle/>
          <a:p>
            <a:r>
              <a:rPr lang="en-US" sz="2400" dirty="0"/>
              <a:t>Leonel Messi y Diego Maradona (que </a:t>
            </a:r>
            <a:r>
              <a:rPr lang="en-US" sz="2400" dirty="0" err="1"/>
              <a:t>murió</a:t>
            </a:r>
            <a:r>
              <a:rPr lang="en-US" sz="2400" dirty="0"/>
              <a:t> </a:t>
            </a:r>
            <a:r>
              <a:rPr lang="en-US" sz="2400" dirty="0" err="1"/>
              <a:t>en</a:t>
            </a:r>
            <a:r>
              <a:rPr lang="en-US" sz="2400" dirty="0"/>
              <a:t> </a:t>
            </a:r>
            <a:r>
              <a:rPr lang="en-US" sz="2400" dirty="0" err="1"/>
              <a:t>noviembre</a:t>
            </a:r>
            <a:r>
              <a:rPr lang="en-US" sz="2400" dirty="0"/>
              <a:t> de 2020) son los </a:t>
            </a:r>
            <a:r>
              <a:rPr lang="en-US" sz="2400" dirty="0" err="1"/>
              <a:t>futbolistas</a:t>
            </a:r>
            <a:r>
              <a:rPr lang="en-US" sz="2400" dirty="0"/>
              <a:t> </a:t>
            </a:r>
            <a:r>
              <a:rPr lang="en-US" sz="2400" dirty="0" err="1"/>
              <a:t>más</a:t>
            </a:r>
            <a:r>
              <a:rPr lang="en-US" sz="2400" dirty="0"/>
              <a:t> </a:t>
            </a:r>
            <a:r>
              <a:rPr lang="en-US" sz="2400" dirty="0" err="1"/>
              <a:t>famosos</a:t>
            </a:r>
            <a:r>
              <a:rPr lang="en-US" sz="2400" dirty="0"/>
              <a:t> del </a:t>
            </a:r>
            <a:r>
              <a:rPr lang="en-US" sz="2400" dirty="0" err="1"/>
              <a:t>mundo</a:t>
            </a:r>
            <a:r>
              <a:rPr lang="en-US" sz="2400" dirty="0"/>
              <a:t>. </a:t>
            </a:r>
            <a:r>
              <a:rPr lang="en-US" sz="2400" dirty="0" err="1"/>
              <a:t>Además</a:t>
            </a:r>
            <a:r>
              <a:rPr lang="en-US" sz="2400" dirty="0"/>
              <a:t>, Messi es el </a:t>
            </a:r>
            <a:r>
              <a:rPr lang="en-US" sz="2400" dirty="0" err="1"/>
              <a:t>atleta</a:t>
            </a:r>
            <a:r>
              <a:rPr lang="en-US" sz="2400" dirty="0"/>
              <a:t> </a:t>
            </a:r>
            <a:r>
              <a:rPr lang="en-US" sz="2400" dirty="0" err="1"/>
              <a:t>más</a:t>
            </a:r>
            <a:r>
              <a:rPr lang="en-US" sz="2400" dirty="0"/>
              <a:t> </a:t>
            </a:r>
            <a:r>
              <a:rPr lang="en-US" sz="2400" dirty="0" err="1"/>
              <a:t>rico</a:t>
            </a:r>
            <a:r>
              <a:rPr lang="en-US" sz="2400" dirty="0"/>
              <a:t> y </a:t>
            </a:r>
            <a:r>
              <a:rPr lang="en-US" sz="2400" dirty="0" err="1"/>
              <a:t>celebrado</a:t>
            </a:r>
            <a:r>
              <a:rPr lang="en-US" sz="2400" dirty="0"/>
              <a:t> del </a:t>
            </a:r>
            <a:r>
              <a:rPr lang="en-US" sz="2400" dirty="0" err="1"/>
              <a:t>mundo</a:t>
            </a:r>
            <a:r>
              <a:rPr lang="en-US" sz="2400" dirty="0"/>
              <a:t>. Hay una </a:t>
            </a:r>
            <a:r>
              <a:rPr lang="en-US" sz="2400" dirty="0" err="1"/>
              <a:t>lista</a:t>
            </a:r>
            <a:r>
              <a:rPr lang="en-US" sz="2400" dirty="0"/>
              <a:t> de canciones </a:t>
            </a:r>
            <a:r>
              <a:rPr lang="en-US" sz="2400" dirty="0" err="1"/>
              <a:t>sobre</a:t>
            </a:r>
            <a:r>
              <a:rPr lang="en-US" sz="2400" dirty="0"/>
              <a:t> Messi </a:t>
            </a:r>
            <a:r>
              <a:rPr lang="en-US" sz="2400" dirty="0" err="1"/>
              <a:t>en</a:t>
            </a:r>
            <a:r>
              <a:rPr lang="en-US" sz="2400" dirty="0"/>
              <a:t> </a:t>
            </a:r>
            <a:r>
              <a:rPr lang="en-US" sz="2400" dirty="0">
                <a:hlinkClick r:id="rId3"/>
              </a:rPr>
              <a:t>Spotify</a:t>
            </a:r>
            <a:r>
              <a:rPr lang="en-US" sz="2400" dirty="0"/>
              <a:t> y </a:t>
            </a:r>
            <a:r>
              <a:rPr lang="en-US" sz="2400" dirty="0" err="1"/>
              <a:t>vamos</a:t>
            </a:r>
            <a:r>
              <a:rPr lang="en-US" sz="2400" dirty="0"/>
              <a:t> a </a:t>
            </a:r>
            <a:r>
              <a:rPr lang="en-US" sz="2400" dirty="0" err="1"/>
              <a:t>cantar</a:t>
            </a:r>
            <a:r>
              <a:rPr lang="en-US" sz="2400" dirty="0"/>
              <a:t> una </a:t>
            </a:r>
            <a:r>
              <a:rPr lang="en-US" sz="2400" dirty="0" err="1">
                <a:hlinkClick r:id="rId4"/>
              </a:rPr>
              <a:t>canción</a:t>
            </a:r>
            <a:r>
              <a:rPr lang="en-US" sz="2400" dirty="0"/>
              <a:t> </a:t>
            </a:r>
            <a:r>
              <a:rPr lang="en-US" sz="2400" dirty="0" err="1"/>
              <a:t>sobre</a:t>
            </a:r>
            <a:r>
              <a:rPr lang="en-US" sz="2400" dirty="0"/>
              <a:t> </a:t>
            </a:r>
            <a:r>
              <a:rPr lang="en-US" sz="2400" dirty="0" err="1"/>
              <a:t>él</a:t>
            </a:r>
            <a:r>
              <a:rPr lang="en-US" sz="2400" dirty="0"/>
              <a:t> </a:t>
            </a:r>
            <a:r>
              <a:rPr lang="en-US" sz="2400" dirty="0" err="1"/>
              <a:t>en</a:t>
            </a:r>
            <a:r>
              <a:rPr lang="en-US" sz="2400" dirty="0"/>
              <a:t> </a:t>
            </a:r>
            <a:r>
              <a:rPr lang="en-US" sz="2400" dirty="0" err="1"/>
              <a:t>clase</a:t>
            </a:r>
            <a:r>
              <a:rPr lang="en-US" sz="2400" dirty="0"/>
              <a:t>. </a:t>
            </a:r>
            <a:r>
              <a:rPr lang="en-US" sz="2400" dirty="0" err="1"/>
              <a:t>Escriban</a:t>
            </a:r>
            <a:r>
              <a:rPr lang="en-US" sz="2400" dirty="0"/>
              <a:t> un </a:t>
            </a:r>
            <a:r>
              <a:rPr lang="en-US" sz="2400" dirty="0" err="1"/>
              <a:t>diálogo</a:t>
            </a:r>
            <a:r>
              <a:rPr lang="en-US" sz="2400" dirty="0"/>
              <a:t> de por lo </a:t>
            </a:r>
            <a:r>
              <a:rPr lang="en-US" sz="2400" dirty="0" err="1"/>
              <a:t>menos</a:t>
            </a:r>
            <a:r>
              <a:rPr lang="en-US" sz="2400" dirty="0"/>
              <a:t> </a:t>
            </a:r>
            <a:r>
              <a:rPr lang="en-US" sz="2400" b="1" dirty="0" err="1"/>
              <a:t>ocho</a:t>
            </a:r>
            <a:r>
              <a:rPr lang="en-US" sz="2400" b="1" dirty="0"/>
              <a:t> </a:t>
            </a:r>
            <a:r>
              <a:rPr lang="en-US" sz="2400" b="1" dirty="0" err="1"/>
              <a:t>frases</a:t>
            </a:r>
            <a:r>
              <a:rPr lang="en-US" sz="2400" b="1" dirty="0"/>
              <a:t> </a:t>
            </a:r>
            <a:r>
              <a:rPr lang="en-US" sz="2400" dirty="0"/>
              <a:t>entre los dos </a:t>
            </a:r>
            <a:r>
              <a:rPr lang="en-US" sz="2400" dirty="0" err="1"/>
              <a:t>en</a:t>
            </a:r>
            <a:r>
              <a:rPr lang="en-US" sz="2400" dirty="0"/>
              <a:t> el </a:t>
            </a:r>
            <a:r>
              <a:rPr lang="en-US" sz="2400" dirty="0" err="1"/>
              <a:t>cual</a:t>
            </a:r>
            <a:r>
              <a:rPr lang="en-US" sz="2400" dirty="0"/>
              <a:t> Maradona le da </a:t>
            </a:r>
            <a:r>
              <a:rPr lang="en-US" sz="2400" dirty="0" err="1"/>
              <a:t>consejos</a:t>
            </a:r>
            <a:r>
              <a:rPr lang="en-US" sz="2400" dirty="0"/>
              <a:t> a Messi y Messi le </a:t>
            </a:r>
            <a:r>
              <a:rPr lang="en-US" sz="2400" dirty="0" err="1"/>
              <a:t>hace</a:t>
            </a:r>
            <a:r>
              <a:rPr lang="en-US" sz="2400" dirty="0"/>
              <a:t> </a:t>
            </a:r>
            <a:r>
              <a:rPr lang="en-US" sz="2400" dirty="0" err="1"/>
              <a:t>preguntas</a:t>
            </a:r>
            <a:r>
              <a:rPr lang="en-US" sz="2400" dirty="0"/>
              <a:t> a Maradona. </a:t>
            </a:r>
            <a:r>
              <a:rPr lang="en-US" sz="2400" dirty="0" err="1"/>
              <a:t>Usen</a:t>
            </a:r>
            <a:r>
              <a:rPr lang="en-US" sz="2400" dirty="0"/>
              <a:t> por lo </a:t>
            </a:r>
            <a:r>
              <a:rPr lang="en-US" sz="2400" dirty="0" err="1"/>
              <a:t>menos</a:t>
            </a:r>
            <a:r>
              <a:rPr lang="en-US" sz="2400" dirty="0"/>
              <a:t> </a:t>
            </a:r>
            <a:r>
              <a:rPr lang="en-US" sz="2400" b="1" dirty="0"/>
              <a:t>seis </a:t>
            </a:r>
            <a:r>
              <a:rPr lang="en-US" sz="2400" b="1" dirty="0" err="1"/>
              <a:t>verbos</a:t>
            </a:r>
            <a:r>
              <a:rPr lang="en-US" sz="2400" b="1" dirty="0"/>
              <a:t> </a:t>
            </a:r>
            <a:r>
              <a:rPr lang="en-US" sz="2400" b="1" dirty="0" err="1"/>
              <a:t>en</a:t>
            </a:r>
            <a:r>
              <a:rPr lang="en-US" sz="2400" b="1" dirty="0"/>
              <a:t> el </a:t>
            </a:r>
            <a:r>
              <a:rPr lang="en-US" sz="2400" b="1" dirty="0" err="1"/>
              <a:t>subjuntivo</a:t>
            </a:r>
            <a:r>
              <a:rPr lang="en-US" sz="2400" b="1" dirty="0"/>
              <a:t>.</a:t>
            </a:r>
            <a:r>
              <a:rPr lang="en-US" sz="2400" dirty="0"/>
              <a:t> </a:t>
            </a:r>
          </a:p>
          <a:p>
            <a:endParaRPr lang="en-US" sz="2400" dirty="0"/>
          </a:p>
          <a:p>
            <a:r>
              <a:rPr lang="en-US" sz="2400" dirty="0" err="1"/>
              <a:t>Pueden</a:t>
            </a:r>
            <a:r>
              <a:rPr lang="en-US" sz="2400" dirty="0"/>
              <a:t> </a:t>
            </a:r>
            <a:r>
              <a:rPr lang="en-US" sz="2400" dirty="0" err="1"/>
              <a:t>discutir</a:t>
            </a:r>
            <a:r>
              <a:rPr lang="en-US" sz="2400" dirty="0"/>
              <a:t> el </a:t>
            </a:r>
            <a:r>
              <a:rPr lang="en-US" sz="2400" dirty="0" err="1"/>
              <a:t>fútbol</a:t>
            </a:r>
            <a:r>
              <a:rPr lang="en-US" sz="2400" dirty="0"/>
              <a:t>, la </a:t>
            </a:r>
            <a:r>
              <a:rPr lang="en-US" sz="2400" dirty="0" err="1"/>
              <a:t>fama</a:t>
            </a:r>
            <a:r>
              <a:rPr lang="en-US" sz="2400" dirty="0"/>
              <a:t>, la </a:t>
            </a:r>
            <a:r>
              <a:rPr lang="en-US" sz="2400" dirty="0" err="1"/>
              <a:t>vida</a:t>
            </a:r>
            <a:r>
              <a:rPr lang="en-US" sz="2400" dirty="0"/>
              <a:t> familiar u </a:t>
            </a:r>
            <a:r>
              <a:rPr lang="en-US" sz="2400" dirty="0" err="1"/>
              <a:t>otra</a:t>
            </a:r>
            <a:r>
              <a:rPr lang="en-US" sz="2400" dirty="0"/>
              <a:t> </a:t>
            </a:r>
            <a:r>
              <a:rPr lang="en-US" sz="2400" dirty="0" err="1"/>
              <a:t>cosa</a:t>
            </a:r>
            <a:r>
              <a:rPr lang="en-US" sz="2400" dirty="0"/>
              <a:t>.</a:t>
            </a:r>
          </a:p>
        </p:txBody>
      </p:sp>
    </p:spTree>
    <p:extLst>
      <p:ext uri="{BB962C8B-B14F-4D97-AF65-F5344CB8AC3E}">
        <p14:creationId xmlns:p14="http://schemas.microsoft.com/office/powerpoint/2010/main" val="388770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3" name="Rectangle 72">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Marc Anthony - Vivir Mi Vida (English Version) - YouTube">
            <a:extLst>
              <a:ext uri="{FF2B5EF4-FFF2-40B4-BE49-F238E27FC236}">
                <a16:creationId xmlns:a16="http://schemas.microsoft.com/office/drawing/2014/main" id="{79A3DF25-A6FF-42E0-A32E-3F37F895A0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696" r="28696"/>
          <a:stretch/>
        </p:blipFill>
        <p:spPr bwMode="auto">
          <a:xfrm>
            <a:off x="762000" y="1520823"/>
            <a:ext cx="3892291" cy="4578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C992C9C-80B5-4EA1-A8EC-226173D96DD1}"/>
              </a:ext>
            </a:extLst>
          </p:cNvPr>
          <p:cNvSpPr txBox="1"/>
          <p:nvPr/>
        </p:nvSpPr>
        <p:spPr>
          <a:xfrm>
            <a:off x="5119315" y="1161787"/>
            <a:ext cx="6607660" cy="3125787"/>
          </a:xfrm>
          <a:prstGeom prst="rect">
            <a:avLst/>
          </a:prstGeom>
        </p:spPr>
        <p:txBody>
          <a:bodyPr vert="horz" lIns="91440" tIns="45720" rIns="91440" bIns="45720" rtlCol="0">
            <a:noAutofit/>
          </a:bodyPr>
          <a:lstStyle/>
          <a:p>
            <a:pPr>
              <a:lnSpc>
                <a:spcPct val="105000"/>
              </a:lnSpc>
              <a:spcAft>
                <a:spcPts val="600"/>
              </a:spcAft>
            </a:pPr>
            <a:r>
              <a:rPr lang="en-US" sz="2400" dirty="0"/>
              <a:t>In SPAN 203 and 204, I use Marc Anthony’s </a:t>
            </a:r>
            <a:r>
              <a:rPr lang="en-US" sz="2400" i="1" dirty="0" err="1">
                <a:hlinkClick r:id="rId3"/>
              </a:rPr>
              <a:t>Vivir</a:t>
            </a:r>
            <a:r>
              <a:rPr lang="en-US" sz="2400" i="1" dirty="0">
                <a:hlinkClick r:id="rId3"/>
              </a:rPr>
              <a:t> mi </a:t>
            </a:r>
            <a:r>
              <a:rPr lang="en-US" sz="2400" i="1" dirty="0" err="1">
                <a:hlinkClick r:id="rId3"/>
              </a:rPr>
              <a:t>vida</a:t>
            </a:r>
            <a:r>
              <a:rPr lang="en-US" sz="2400" i="1" dirty="0">
                <a:hlinkClick r:id="rId3"/>
              </a:rPr>
              <a:t> </a:t>
            </a:r>
            <a:r>
              <a:rPr lang="en-US" sz="2400" dirty="0"/>
              <a:t>on the first day of class. In SPAN 105, I use it when we cover the </a:t>
            </a:r>
            <a:r>
              <a:rPr lang="en-US" sz="2400" i="1" dirty="0" err="1"/>
              <a:t>ir</a:t>
            </a:r>
            <a:r>
              <a:rPr lang="en-US" sz="2400" i="1" dirty="0"/>
              <a:t> + a + </a:t>
            </a:r>
            <a:r>
              <a:rPr lang="en-US" sz="2400" dirty="0" err="1"/>
              <a:t>infitive</a:t>
            </a:r>
            <a:r>
              <a:rPr lang="en-US" sz="2400" dirty="0"/>
              <a:t> (a way of expressing the future).</a:t>
            </a:r>
          </a:p>
          <a:p>
            <a:pPr>
              <a:lnSpc>
                <a:spcPct val="105000"/>
              </a:lnSpc>
              <a:spcAft>
                <a:spcPts val="600"/>
              </a:spcAft>
            </a:pPr>
            <a:endParaRPr lang="en-US" sz="2400" dirty="0"/>
          </a:p>
          <a:p>
            <a:pPr>
              <a:lnSpc>
                <a:spcPct val="105000"/>
              </a:lnSpc>
              <a:spcAft>
                <a:spcPts val="600"/>
              </a:spcAft>
            </a:pPr>
            <a:r>
              <a:rPr lang="en-US" sz="2400" dirty="0"/>
              <a:t>Making students sing on the first day of class gets them out of their comfort zone and forces them to participate.</a:t>
            </a:r>
          </a:p>
          <a:p>
            <a:pPr>
              <a:lnSpc>
                <a:spcPct val="105000"/>
              </a:lnSpc>
              <a:spcAft>
                <a:spcPts val="600"/>
              </a:spcAft>
            </a:pPr>
            <a:endParaRPr lang="en-US" sz="2400" dirty="0"/>
          </a:p>
          <a:p>
            <a:pPr>
              <a:lnSpc>
                <a:spcPct val="105000"/>
              </a:lnSpc>
              <a:spcAft>
                <a:spcPts val="600"/>
              </a:spcAft>
            </a:pPr>
            <a:r>
              <a:rPr lang="en-US" sz="2400" dirty="0"/>
              <a:t>At the end of class I have students rewrite the lyrics. Each group reports back and the class votes on the best lyrics. We all sing the new lyrics together.</a:t>
            </a:r>
          </a:p>
        </p:txBody>
      </p:sp>
    </p:spTree>
    <p:extLst>
      <p:ext uri="{BB962C8B-B14F-4D97-AF65-F5344CB8AC3E}">
        <p14:creationId xmlns:p14="http://schemas.microsoft.com/office/powerpoint/2010/main" val="67595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3" name="Rectangle 72">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Rápidamente: el Cuarteto de Nos reclama el no uso del &quot;Gaucho Power&quot; en  campaña electoral – El Eco Digital">
            <a:extLst>
              <a:ext uri="{FF2B5EF4-FFF2-40B4-BE49-F238E27FC236}">
                <a16:creationId xmlns:a16="http://schemas.microsoft.com/office/drawing/2014/main" id="{C21CE929-5163-482D-A6AD-3F61C04C41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668" r="20347" b="-1"/>
          <a:stretch/>
        </p:blipFill>
        <p:spPr bwMode="auto">
          <a:xfrm>
            <a:off x="762000" y="1520823"/>
            <a:ext cx="3892291" cy="4578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CB366F7-8239-41E7-BB6F-2D558E336AA8}"/>
              </a:ext>
            </a:extLst>
          </p:cNvPr>
          <p:cNvSpPr txBox="1"/>
          <p:nvPr/>
        </p:nvSpPr>
        <p:spPr>
          <a:xfrm>
            <a:off x="4882248" y="888209"/>
            <a:ext cx="7081794" cy="3125787"/>
          </a:xfrm>
          <a:prstGeom prst="rect">
            <a:avLst/>
          </a:prstGeom>
        </p:spPr>
        <p:txBody>
          <a:bodyPr vert="horz" lIns="91440" tIns="45720" rIns="91440" bIns="45720" rtlCol="0">
            <a:noAutofit/>
          </a:bodyPr>
          <a:lstStyle/>
          <a:p>
            <a:pPr>
              <a:lnSpc>
                <a:spcPct val="95000"/>
              </a:lnSpc>
              <a:spcAft>
                <a:spcPts val="600"/>
              </a:spcAft>
            </a:pPr>
            <a:r>
              <a:rPr lang="en-US" sz="2200" dirty="0"/>
              <a:t>In SPAN 204, I use the song </a:t>
            </a:r>
            <a:r>
              <a:rPr lang="en-US" sz="2200" i="1" dirty="0">
                <a:hlinkClick r:id="rId3"/>
              </a:rPr>
              <a:t>Gaucho power</a:t>
            </a:r>
            <a:r>
              <a:rPr lang="en-US" sz="2200" dirty="0">
                <a:hlinkClick r:id="rId3"/>
              </a:rPr>
              <a:t> </a:t>
            </a:r>
            <a:r>
              <a:rPr lang="en-US" sz="2200" dirty="0"/>
              <a:t>to talk about the gaucho as a cultural symbol of Argentina. </a:t>
            </a:r>
          </a:p>
          <a:p>
            <a:pPr>
              <a:lnSpc>
                <a:spcPct val="95000"/>
              </a:lnSpc>
              <a:spcAft>
                <a:spcPts val="600"/>
              </a:spcAft>
            </a:pPr>
            <a:endParaRPr lang="en-US" sz="2200" dirty="0"/>
          </a:p>
          <a:p>
            <a:pPr>
              <a:lnSpc>
                <a:spcPct val="95000"/>
              </a:lnSpc>
              <a:spcAft>
                <a:spcPts val="600"/>
              </a:spcAft>
            </a:pPr>
            <a:r>
              <a:rPr lang="en-US" sz="2200" dirty="0"/>
              <a:t>This song is somewhat ridiculous, and it’s a great way to open the discussion to deep questions of national identity. I start the class by asking them to identify national symbols for the US (bald eagle, McDonalds, cowboys, and the White House usually come up). After watching the song, we discuss the song’s attitude toward the gauchos: is it making fun of them or of the worship of them? Do we have equivalent songs in English?</a:t>
            </a:r>
          </a:p>
          <a:p>
            <a:pPr>
              <a:lnSpc>
                <a:spcPct val="95000"/>
              </a:lnSpc>
              <a:spcAft>
                <a:spcPts val="600"/>
              </a:spcAft>
            </a:pPr>
            <a:endParaRPr lang="en-US" sz="2200" dirty="0"/>
          </a:p>
          <a:p>
            <a:pPr>
              <a:lnSpc>
                <a:spcPct val="95000"/>
              </a:lnSpc>
              <a:spcAft>
                <a:spcPts val="600"/>
              </a:spcAft>
            </a:pPr>
            <a:r>
              <a:rPr lang="en-US" sz="2200" dirty="0"/>
              <a:t>At the end of class, I ask the students to write a dialogue as if they were on a job interview (the theme of the chapter). One person is a gaucho, the other is the interviewer. Hilarity ensues.</a:t>
            </a:r>
          </a:p>
        </p:txBody>
      </p:sp>
    </p:spTree>
    <p:extLst>
      <p:ext uri="{BB962C8B-B14F-4D97-AF65-F5344CB8AC3E}">
        <p14:creationId xmlns:p14="http://schemas.microsoft.com/office/powerpoint/2010/main" val="585252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EF1C70-D99B-4CF4-B558-A389049F9437}"/>
              </a:ext>
            </a:extLst>
          </p:cNvPr>
          <p:cNvSpPr txBox="1"/>
          <p:nvPr/>
        </p:nvSpPr>
        <p:spPr>
          <a:xfrm>
            <a:off x="1405467" y="1337733"/>
            <a:ext cx="9160933" cy="1200329"/>
          </a:xfrm>
          <a:prstGeom prst="rect">
            <a:avLst/>
          </a:prstGeom>
          <a:noFill/>
        </p:spPr>
        <p:txBody>
          <a:bodyPr wrap="square" rtlCol="0">
            <a:spAutoFit/>
          </a:bodyPr>
          <a:lstStyle/>
          <a:p>
            <a:r>
              <a:rPr lang="en-US" sz="2400" dirty="0"/>
              <a:t>Using songs in the classroom is a terrific way to integrate vocabulary, grammar, and culture. Perhaps most importantly, it’s a wonderful way to build community.</a:t>
            </a:r>
          </a:p>
        </p:txBody>
      </p:sp>
      <p:pic>
        <p:nvPicPr>
          <p:cNvPr id="4098" name="Picture 2" descr="Community-Building and Self-Management Strategies - Andrea Sielaff's  Classroom Management Plan">
            <a:extLst>
              <a:ext uri="{FF2B5EF4-FFF2-40B4-BE49-F238E27FC236}">
                <a16:creationId xmlns:a16="http://schemas.microsoft.com/office/drawing/2014/main" id="{CB58FD30-7376-4C19-9D87-886C5E3524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320" y="3847571"/>
            <a:ext cx="3705225"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038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973730-8444-46C3-8087-53AA14CEDEB8}"/>
              </a:ext>
            </a:extLst>
          </p:cNvPr>
          <p:cNvSpPr txBox="1"/>
          <p:nvPr/>
        </p:nvSpPr>
        <p:spPr>
          <a:xfrm>
            <a:off x="838201" y="1825625"/>
            <a:ext cx="5092194" cy="4351338"/>
          </a:xfrm>
          <a:prstGeom prst="rect">
            <a:avLst/>
          </a:prstGeom>
        </p:spPr>
        <p:txBody>
          <a:bodyPr vert="horz" lIns="91440" tIns="45720" rIns="91440" bIns="45720" rtlCol="0">
            <a:noAutofit/>
          </a:bodyPr>
          <a:lstStyle/>
          <a:p>
            <a:pPr>
              <a:lnSpc>
                <a:spcPct val="90000"/>
              </a:lnSpc>
              <a:spcAft>
                <a:spcPts val="600"/>
              </a:spcAft>
            </a:pPr>
            <a:r>
              <a:rPr lang="en-US" sz="2000" dirty="0"/>
              <a:t>Farmers know that their most important crop is their soil. For a teacher, the spirit of </a:t>
            </a:r>
            <a:r>
              <a:rPr lang="en-US" sz="2000" b="1" dirty="0"/>
              <a:t>community</a:t>
            </a:r>
            <a:r>
              <a:rPr lang="en-US" sz="2000" dirty="0"/>
              <a:t> in the classroom is the soil; without it, the “crop” (students’ production of the language) is much poorer.</a:t>
            </a:r>
          </a:p>
          <a:p>
            <a:pPr indent="-228600">
              <a:lnSpc>
                <a:spcPct val="90000"/>
              </a:lnSpc>
              <a:spcAft>
                <a:spcPts val="600"/>
              </a:spcAft>
              <a:buFont typeface="Arial" panose="020B0604020202020204" pitchFamily="34" charset="0"/>
              <a:buChar char="•"/>
            </a:pPr>
            <a:endParaRPr lang="en-US" sz="2000" dirty="0"/>
          </a:p>
          <a:p>
            <a:pPr>
              <a:lnSpc>
                <a:spcPct val="90000"/>
              </a:lnSpc>
              <a:spcAft>
                <a:spcPts val="600"/>
              </a:spcAft>
            </a:pPr>
            <a:r>
              <a:rPr lang="en-US" sz="2000" dirty="0"/>
              <a:t>Building community in the classroom is essential because it helps to lower the affective filter first described by Stephen Krashen by decreasing anxiety (we are among friends), increasing motivation (class is fun!), and increasing self-confidence (we are all in this together and can take risks without fear of standing out).</a:t>
            </a:r>
          </a:p>
          <a:p>
            <a:pPr indent="-228600">
              <a:lnSpc>
                <a:spcPct val="90000"/>
              </a:lnSpc>
              <a:spcAft>
                <a:spcPts val="600"/>
              </a:spcAft>
              <a:buFont typeface="Arial" panose="020B0604020202020204" pitchFamily="34" charset="0"/>
              <a:buChar char="•"/>
            </a:pPr>
            <a:endParaRPr lang="en-US" sz="2000" dirty="0"/>
          </a:p>
        </p:txBody>
      </p:sp>
      <p:pic>
        <p:nvPicPr>
          <p:cNvPr id="2050" name="Picture 2" descr="Grow Better Crops From Healthy Soil - Hobby Farms">
            <a:extLst>
              <a:ext uri="{FF2B5EF4-FFF2-40B4-BE49-F238E27FC236}">
                <a16:creationId xmlns:a16="http://schemas.microsoft.com/office/drawing/2014/main" id="{8D6A6C7B-B643-4E62-B4C9-E2A25BD06F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917" r="15420" b="1"/>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pic>
        <p:nvPicPr>
          <p:cNvPr id="2052" name="Picture 4" descr="Healthy Soil for Healthy Life">
            <a:extLst>
              <a:ext uri="{FF2B5EF4-FFF2-40B4-BE49-F238E27FC236}">
                <a16:creationId xmlns:a16="http://schemas.microsoft.com/office/drawing/2014/main" id="{2759AFA2-A17A-4F6C-922E-491FEAEC83B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528" r="35845"/>
          <a:stretch/>
        </p:blipFill>
        <p:spPr bwMode="auto">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69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3D997E-97D6-4A7F-9B22-E4FCFC4DA1A7}"/>
              </a:ext>
            </a:extLst>
          </p:cNvPr>
          <p:cNvSpPr txBox="1"/>
          <p:nvPr/>
        </p:nvSpPr>
        <p:spPr>
          <a:xfrm>
            <a:off x="6366412" y="2506662"/>
            <a:ext cx="4933462" cy="4351338"/>
          </a:xfrm>
          <a:prstGeom prst="rect">
            <a:avLst/>
          </a:prstGeom>
        </p:spPr>
        <p:txBody>
          <a:bodyPr vert="horz" lIns="91440" tIns="45720" rIns="91440" bIns="45720" rtlCol="0">
            <a:normAutofit/>
          </a:bodyPr>
          <a:lstStyle/>
          <a:p>
            <a:pPr>
              <a:lnSpc>
                <a:spcPct val="90000"/>
              </a:lnSpc>
              <a:spcAft>
                <a:spcPts val="600"/>
              </a:spcAft>
            </a:pPr>
            <a:r>
              <a:rPr lang="en-US" sz="2400" dirty="0"/>
              <a:t>Once community is developed, teaching becomes much easier. Students participate more, skip class less often, form study groups outside of class, produce higher quality work, and ultimately, learn the subject material much better. </a:t>
            </a:r>
          </a:p>
        </p:txBody>
      </p:sp>
      <p:pic>
        <p:nvPicPr>
          <p:cNvPr id="3074" name="Picture 2" descr="How to Start a Vegetable Garden - Vegetable Garden Plans">
            <a:extLst>
              <a:ext uri="{FF2B5EF4-FFF2-40B4-BE49-F238E27FC236}">
                <a16:creationId xmlns:a16="http://schemas.microsoft.com/office/drawing/2014/main" id="{DDAE5009-2FFD-4ACC-ACE3-BB200FE6F2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973" r="20861" b="1"/>
          <a:stretch/>
        </p:blipFill>
        <p:spPr bwMode="auto">
          <a:xfrm>
            <a:off x="1303383" y="3154859"/>
            <a:ext cx="4030579" cy="3703141"/>
          </a:xfrm>
          <a:custGeom>
            <a:avLst/>
            <a:gdLst/>
            <a:ahLst/>
            <a:cxnLst/>
            <a:rect l="l" t="t" r="r" b="b"/>
            <a:pathLst>
              <a:path w="4030579" h="3703141">
                <a:moveTo>
                  <a:pt x="2015289" y="0"/>
                </a:moveTo>
                <a:cubicBezTo>
                  <a:pt x="3128303" y="0"/>
                  <a:pt x="4030579" y="902277"/>
                  <a:pt x="4030579" y="2015290"/>
                </a:cubicBezTo>
                <a:cubicBezTo>
                  <a:pt x="4030579" y="2710923"/>
                  <a:pt x="3678127" y="3324237"/>
                  <a:pt x="3142057" y="3686399"/>
                </a:cubicBezTo>
                <a:lnTo>
                  <a:pt x="3114499" y="3703141"/>
                </a:lnTo>
                <a:lnTo>
                  <a:pt x="916080" y="3703141"/>
                </a:lnTo>
                <a:lnTo>
                  <a:pt x="888522" y="3686399"/>
                </a:lnTo>
                <a:cubicBezTo>
                  <a:pt x="352452" y="3324237"/>
                  <a:pt x="0" y="2710923"/>
                  <a:pt x="0" y="2015290"/>
                </a:cubicBezTo>
                <a:cubicBezTo>
                  <a:pt x="0" y="902277"/>
                  <a:pt x="902277" y="0"/>
                  <a:pt x="2015289" y="0"/>
                </a:cubicBezTo>
                <a:close/>
              </a:path>
            </a:pathLst>
          </a:custGeom>
          <a:noFill/>
          <a:extLst>
            <a:ext uri="{909E8E84-426E-40DD-AFC4-6F175D3DCCD1}">
              <a14:hiddenFill xmlns:a14="http://schemas.microsoft.com/office/drawing/2010/main">
                <a:solidFill>
                  <a:srgbClr val="FFFFFF"/>
                </a:solidFill>
              </a14:hiddenFill>
            </a:ext>
          </a:extLst>
        </p:spPr>
      </p:pic>
      <p:pic>
        <p:nvPicPr>
          <p:cNvPr id="3076" name="Picture 4" descr="7 Ways To Cultivate A Diverse Community: A TEFL Way">
            <a:extLst>
              <a:ext uri="{FF2B5EF4-FFF2-40B4-BE49-F238E27FC236}">
                <a16:creationId xmlns:a16="http://schemas.microsoft.com/office/drawing/2014/main" id="{E2399B0F-9203-4FC2-92B5-DB6ABE02DEC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434" r="25102"/>
          <a:stretch/>
        </p:blipFill>
        <p:spPr bwMode="auto">
          <a:xfrm>
            <a:off x="20" y="330442"/>
            <a:ext cx="2377016" cy="3435255"/>
          </a:xfrm>
          <a:custGeom>
            <a:avLst/>
            <a:gdLst/>
            <a:ahLst/>
            <a:cxnLst/>
            <a:rect l="l" t="t" r="r" b="b"/>
            <a:pathLst>
              <a:path w="2377036" h="3435255">
                <a:moveTo>
                  <a:pt x="659409" y="0"/>
                </a:moveTo>
                <a:cubicBezTo>
                  <a:pt x="1608028" y="0"/>
                  <a:pt x="2377036" y="769008"/>
                  <a:pt x="2377036" y="1717628"/>
                </a:cubicBezTo>
                <a:cubicBezTo>
                  <a:pt x="2377036" y="2666247"/>
                  <a:pt x="1608028" y="3435255"/>
                  <a:pt x="659409" y="3435255"/>
                </a:cubicBezTo>
                <a:cubicBezTo>
                  <a:pt x="481542" y="3435255"/>
                  <a:pt x="309991" y="3408220"/>
                  <a:pt x="148639" y="3358034"/>
                </a:cubicBezTo>
                <a:lnTo>
                  <a:pt x="0" y="3303632"/>
                </a:lnTo>
                <a:lnTo>
                  <a:pt x="0" y="131624"/>
                </a:lnTo>
                <a:lnTo>
                  <a:pt x="148639" y="77221"/>
                </a:lnTo>
                <a:cubicBezTo>
                  <a:pt x="309991" y="27036"/>
                  <a:pt x="481542" y="0"/>
                  <a:pt x="659409" y="0"/>
                </a:cubicBezTo>
                <a:close/>
              </a:path>
            </a:pathLst>
          </a:custGeom>
          <a:noFill/>
          <a:extLst>
            <a:ext uri="{909E8E84-426E-40DD-AFC4-6F175D3DCCD1}">
              <a14:hiddenFill xmlns:a14="http://schemas.microsoft.com/office/drawing/2010/main">
                <a:solidFill>
                  <a:srgbClr val="FFFFFF"/>
                </a:solidFill>
              </a14:hiddenFill>
            </a:ext>
          </a:extLst>
        </p:spPr>
      </p:pic>
      <p:pic>
        <p:nvPicPr>
          <p:cNvPr id="3078" name="Picture 6" descr="happy young students chatting at classroom of college Stock Photo by  LightFieldStudios">
            <a:extLst>
              <a:ext uri="{FF2B5EF4-FFF2-40B4-BE49-F238E27FC236}">
                <a16:creationId xmlns:a16="http://schemas.microsoft.com/office/drawing/2014/main" id="{82AD056D-16D6-4BF0-A7B8-BC44BEEB966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006" r="14136" b="2"/>
          <a:stretch/>
        </p:blipFill>
        <p:spPr bwMode="auto">
          <a:xfrm>
            <a:off x="269483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87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E1FF86F-06B7-4A78-B31C-604F91FEEC03}"/>
              </a:ext>
            </a:extLst>
          </p:cNvPr>
          <p:cNvSpPr txBox="1"/>
          <p:nvPr/>
        </p:nvSpPr>
        <p:spPr>
          <a:xfrm>
            <a:off x="762001" y="2207969"/>
            <a:ext cx="4984026" cy="3884983"/>
          </a:xfrm>
          <a:prstGeom prst="rect">
            <a:avLst/>
          </a:prstGeom>
        </p:spPr>
        <p:txBody>
          <a:bodyPr vert="horz" lIns="91440" tIns="45720" rIns="91440" bIns="45720" rtlCol="0">
            <a:normAutofit/>
          </a:bodyPr>
          <a:lstStyle/>
          <a:p>
            <a:pPr>
              <a:lnSpc>
                <a:spcPct val="105000"/>
              </a:lnSpc>
              <a:spcAft>
                <a:spcPts val="600"/>
              </a:spcAft>
            </a:pPr>
            <a:r>
              <a:rPr lang="en-US" sz="2400" dirty="0"/>
              <a:t>Songs can be integrated into the classroom in many different ways.</a:t>
            </a:r>
          </a:p>
          <a:p>
            <a:pPr>
              <a:lnSpc>
                <a:spcPct val="105000"/>
              </a:lnSpc>
              <a:spcAft>
                <a:spcPts val="600"/>
              </a:spcAft>
            </a:pPr>
            <a:endParaRPr lang="en-US" sz="2400" dirty="0"/>
          </a:p>
          <a:p>
            <a:pPr marL="285750" indent="-285750">
              <a:lnSpc>
                <a:spcPct val="105000"/>
              </a:lnSpc>
              <a:spcAft>
                <a:spcPts val="600"/>
              </a:spcAft>
              <a:buFont typeface="Arial" panose="020B0604020202020204" pitchFamily="34" charset="0"/>
              <a:buChar char="•"/>
            </a:pPr>
            <a:r>
              <a:rPr lang="en-US" sz="2400" dirty="0"/>
              <a:t>To build vocabulary</a:t>
            </a:r>
          </a:p>
          <a:p>
            <a:pPr marL="285750" indent="-285750">
              <a:lnSpc>
                <a:spcPct val="105000"/>
              </a:lnSpc>
              <a:spcAft>
                <a:spcPts val="600"/>
              </a:spcAft>
              <a:buFont typeface="Arial" panose="020B0604020202020204" pitchFamily="34" charset="0"/>
              <a:buChar char="•"/>
            </a:pPr>
            <a:r>
              <a:rPr lang="en-US" sz="2400" dirty="0"/>
              <a:t>To reinforce grammar</a:t>
            </a:r>
          </a:p>
          <a:p>
            <a:pPr marL="285750" indent="-285750">
              <a:lnSpc>
                <a:spcPct val="105000"/>
              </a:lnSpc>
              <a:spcAft>
                <a:spcPts val="600"/>
              </a:spcAft>
              <a:buFont typeface="Arial" panose="020B0604020202020204" pitchFamily="34" charset="0"/>
              <a:buChar char="•"/>
            </a:pPr>
            <a:r>
              <a:rPr lang="en-US" sz="2400" dirty="0"/>
              <a:t>To enhance cultural lessons</a:t>
            </a:r>
          </a:p>
          <a:p>
            <a:pPr>
              <a:lnSpc>
                <a:spcPct val="105000"/>
              </a:lnSpc>
              <a:spcAft>
                <a:spcPts val="600"/>
              </a:spcAft>
            </a:pPr>
            <a:endParaRPr lang="en-US" sz="2400" dirty="0"/>
          </a:p>
          <a:p>
            <a:pPr>
              <a:lnSpc>
                <a:spcPct val="105000"/>
              </a:lnSpc>
              <a:spcAft>
                <a:spcPts val="600"/>
              </a:spcAft>
            </a:pPr>
            <a:r>
              <a:rPr lang="en-US" sz="2400" dirty="0"/>
              <a:t>Ideally, they are used for all three.</a:t>
            </a:r>
          </a:p>
        </p:txBody>
      </p:sp>
      <p:pic>
        <p:nvPicPr>
          <p:cNvPr id="6" name="Graphic 5" descr="Music Notes">
            <a:extLst>
              <a:ext uri="{FF2B5EF4-FFF2-40B4-BE49-F238E27FC236}">
                <a16:creationId xmlns:a16="http://schemas.microsoft.com/office/drawing/2014/main" id="{FD72FCEB-DDAD-F7CB-CE38-0B3416EA47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46027" y="755650"/>
            <a:ext cx="5346700" cy="5346700"/>
          </a:xfrm>
          <a:prstGeom prst="rect">
            <a:avLst/>
          </a:prstGeom>
        </p:spPr>
      </p:pic>
    </p:spTree>
    <p:extLst>
      <p:ext uri="{BB962C8B-B14F-4D97-AF65-F5344CB8AC3E}">
        <p14:creationId xmlns:p14="http://schemas.microsoft.com/office/powerpoint/2010/main" val="107449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Music">
            <a:extLst>
              <a:ext uri="{FF2B5EF4-FFF2-40B4-BE49-F238E27FC236}">
                <a16:creationId xmlns:a16="http://schemas.microsoft.com/office/drawing/2014/main" id="{5DA498F1-BCEE-2E71-68D9-B1B015A779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0" y="1863852"/>
            <a:ext cx="3892291" cy="3892291"/>
          </a:xfrm>
          <a:prstGeom prst="rect">
            <a:avLst/>
          </a:prstGeom>
        </p:spPr>
      </p:pic>
      <p:sp>
        <p:nvSpPr>
          <p:cNvPr id="2" name="TextBox 1">
            <a:extLst>
              <a:ext uri="{FF2B5EF4-FFF2-40B4-BE49-F238E27FC236}">
                <a16:creationId xmlns:a16="http://schemas.microsoft.com/office/drawing/2014/main" id="{DDE74A3F-4B1D-4DD1-80B4-D3DB62444301}"/>
              </a:ext>
            </a:extLst>
          </p:cNvPr>
          <p:cNvSpPr txBox="1"/>
          <p:nvPr/>
        </p:nvSpPr>
        <p:spPr>
          <a:xfrm>
            <a:off x="5416291" y="2377546"/>
            <a:ext cx="5998059" cy="3125787"/>
          </a:xfrm>
          <a:prstGeom prst="rect">
            <a:avLst/>
          </a:prstGeom>
        </p:spPr>
        <p:txBody>
          <a:bodyPr vert="horz" lIns="91440" tIns="45720" rIns="91440" bIns="45720" rtlCol="0">
            <a:noAutofit/>
          </a:bodyPr>
          <a:lstStyle/>
          <a:p>
            <a:pPr>
              <a:lnSpc>
                <a:spcPct val="105000"/>
              </a:lnSpc>
              <a:spcAft>
                <a:spcPts val="600"/>
              </a:spcAft>
            </a:pPr>
            <a:r>
              <a:rPr lang="en-US" sz="2400" b="1" dirty="0"/>
              <a:t>Choosing a song</a:t>
            </a:r>
          </a:p>
          <a:p>
            <a:pPr>
              <a:lnSpc>
                <a:spcPct val="105000"/>
              </a:lnSpc>
              <a:spcAft>
                <a:spcPts val="600"/>
              </a:spcAft>
            </a:pPr>
            <a:endParaRPr lang="en-US" sz="2400" dirty="0"/>
          </a:p>
          <a:p>
            <a:pPr>
              <a:lnSpc>
                <a:spcPct val="105000"/>
              </a:lnSpc>
              <a:spcAft>
                <a:spcPts val="600"/>
              </a:spcAft>
            </a:pPr>
            <a:r>
              <a:rPr lang="en-US" sz="2400" dirty="0"/>
              <a:t>Think about what your objective is (vocabulary, grammar, culture, or purely to entertain). Use google and search “Songs about food” or “Songs that use </a:t>
            </a:r>
            <a:r>
              <a:rPr lang="en-US" sz="2400" b="1" dirty="0" err="1"/>
              <a:t>por</a:t>
            </a:r>
            <a:r>
              <a:rPr lang="en-US" sz="2400" dirty="0"/>
              <a:t> and </a:t>
            </a:r>
            <a:r>
              <a:rPr lang="en-US" sz="2400" b="1" dirty="0"/>
              <a:t>para</a:t>
            </a:r>
            <a:r>
              <a:rPr lang="en-US" sz="2400" dirty="0"/>
              <a:t>” or “Songs about Barcelona”.</a:t>
            </a:r>
          </a:p>
        </p:txBody>
      </p:sp>
    </p:spTree>
    <p:extLst>
      <p:ext uri="{BB962C8B-B14F-4D97-AF65-F5344CB8AC3E}">
        <p14:creationId xmlns:p14="http://schemas.microsoft.com/office/powerpoint/2010/main" val="16707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73" name="Rectangle 72">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192000" cy="6095999"/>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ionel Messi to leave Barcelona after club fail to fulfil new contract  agreement | Football News | Sky Sports">
            <a:extLst>
              <a:ext uri="{FF2B5EF4-FFF2-40B4-BE49-F238E27FC236}">
                <a16:creationId xmlns:a16="http://schemas.microsoft.com/office/drawing/2014/main" id="{A9D5E222-1871-4CBA-ADD6-C3C68E92FE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862" r="22529"/>
          <a:stretch/>
        </p:blipFill>
        <p:spPr bwMode="auto">
          <a:xfrm>
            <a:off x="762000" y="1520823"/>
            <a:ext cx="3892291" cy="4578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CA0EBF-30D1-47FA-9530-E39DD9824179}"/>
              </a:ext>
            </a:extLst>
          </p:cNvPr>
          <p:cNvSpPr txBox="1"/>
          <p:nvPr/>
        </p:nvSpPr>
        <p:spPr>
          <a:xfrm>
            <a:off x="5431940" y="2970213"/>
            <a:ext cx="5998059" cy="3125787"/>
          </a:xfrm>
          <a:prstGeom prst="rect">
            <a:avLst/>
          </a:prstGeom>
        </p:spPr>
        <p:txBody>
          <a:bodyPr vert="horz" lIns="91440" tIns="45720" rIns="91440" bIns="45720" rtlCol="0">
            <a:normAutofit/>
          </a:bodyPr>
          <a:lstStyle/>
          <a:p>
            <a:pPr>
              <a:lnSpc>
                <a:spcPct val="105000"/>
              </a:lnSpc>
              <a:spcAft>
                <a:spcPts val="600"/>
              </a:spcAft>
            </a:pPr>
            <a:r>
              <a:rPr lang="en-US" dirty="0"/>
              <a:t>The second unit in SPAN 203 is about sports. A quick google search for “Spanish songs about sports” didn’t give too many leads, but searching for “Songs about Messi” was a goldmine. </a:t>
            </a:r>
            <a:endParaRPr lang="en-US"/>
          </a:p>
          <a:p>
            <a:pPr>
              <a:lnSpc>
                <a:spcPct val="105000"/>
              </a:lnSpc>
              <a:spcAft>
                <a:spcPts val="600"/>
              </a:spcAft>
            </a:pPr>
            <a:endParaRPr lang="en-US"/>
          </a:p>
          <a:p>
            <a:pPr>
              <a:lnSpc>
                <a:spcPct val="105000"/>
              </a:lnSpc>
              <a:spcAft>
                <a:spcPts val="600"/>
              </a:spcAft>
            </a:pPr>
            <a:endParaRPr lang="en-US"/>
          </a:p>
          <a:p>
            <a:pPr>
              <a:lnSpc>
                <a:spcPct val="105000"/>
              </a:lnSpc>
              <a:spcAft>
                <a:spcPts val="600"/>
              </a:spcAft>
            </a:pPr>
            <a:endParaRPr lang="en-US"/>
          </a:p>
        </p:txBody>
      </p:sp>
    </p:spTree>
    <p:extLst>
      <p:ext uri="{BB962C8B-B14F-4D97-AF65-F5344CB8AC3E}">
        <p14:creationId xmlns:p14="http://schemas.microsoft.com/office/powerpoint/2010/main" val="239340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4A0336-662C-41C3-8DC8-3104A16947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B22A4E5-8A9B-4866-BAEC-71E240CD387B}"/>
              </a:ext>
            </a:extLst>
          </p:cNvPr>
          <p:cNvPicPr>
            <a:picLocks noChangeAspect="1"/>
          </p:cNvPicPr>
          <p:nvPr/>
        </p:nvPicPr>
        <p:blipFill>
          <a:blip r:embed="rId2"/>
          <a:stretch>
            <a:fillRect/>
          </a:stretch>
        </p:blipFill>
        <p:spPr>
          <a:xfrm>
            <a:off x="762000" y="646643"/>
            <a:ext cx="10668000" cy="3600448"/>
          </a:xfrm>
          <a:prstGeom prst="rect">
            <a:avLst/>
          </a:prstGeom>
        </p:spPr>
      </p:pic>
    </p:spTree>
    <p:extLst>
      <p:ext uri="{BB962C8B-B14F-4D97-AF65-F5344CB8AC3E}">
        <p14:creationId xmlns:p14="http://schemas.microsoft.com/office/powerpoint/2010/main" val="51699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AF8E232-E53E-4AC9-8758-DB8497DF1612}"/>
              </a:ext>
            </a:extLst>
          </p:cNvPr>
          <p:cNvSpPr txBox="1"/>
          <p:nvPr/>
        </p:nvSpPr>
        <p:spPr>
          <a:xfrm>
            <a:off x="762001" y="2207969"/>
            <a:ext cx="3932830" cy="3884983"/>
          </a:xfrm>
          <a:prstGeom prst="rect">
            <a:avLst/>
          </a:prstGeom>
        </p:spPr>
        <p:txBody>
          <a:bodyPr vert="horz" lIns="91440" tIns="45720" rIns="91440" bIns="45720" rtlCol="0">
            <a:normAutofit/>
          </a:bodyPr>
          <a:lstStyle/>
          <a:p>
            <a:pPr>
              <a:lnSpc>
                <a:spcPct val="105000"/>
              </a:lnSpc>
              <a:spcAft>
                <a:spcPts val="600"/>
              </a:spcAft>
            </a:pPr>
            <a:r>
              <a:rPr lang="en-US" sz="2400" dirty="0"/>
              <a:t>There is even a Spotify playlist of 35 songs about Messi! The songs range from salsa and rock to rap and cumbia.</a:t>
            </a:r>
          </a:p>
        </p:txBody>
      </p:sp>
      <p:pic>
        <p:nvPicPr>
          <p:cNvPr id="3" name="Picture 2">
            <a:extLst>
              <a:ext uri="{FF2B5EF4-FFF2-40B4-BE49-F238E27FC236}">
                <a16:creationId xmlns:a16="http://schemas.microsoft.com/office/drawing/2014/main" id="{B37B8E3B-4F8C-4140-9584-221C684487BD}"/>
              </a:ext>
            </a:extLst>
          </p:cNvPr>
          <p:cNvPicPr>
            <a:picLocks noChangeAspect="1"/>
          </p:cNvPicPr>
          <p:nvPr/>
        </p:nvPicPr>
        <p:blipFill>
          <a:blip r:embed="rId2"/>
          <a:stretch>
            <a:fillRect/>
          </a:stretch>
        </p:blipFill>
        <p:spPr>
          <a:xfrm>
            <a:off x="5401464" y="2282193"/>
            <a:ext cx="6035826" cy="2293613"/>
          </a:xfrm>
          <a:prstGeom prst="rect">
            <a:avLst/>
          </a:prstGeom>
        </p:spPr>
      </p:pic>
    </p:spTree>
    <p:extLst>
      <p:ext uri="{BB962C8B-B14F-4D97-AF65-F5344CB8AC3E}">
        <p14:creationId xmlns:p14="http://schemas.microsoft.com/office/powerpoint/2010/main" val="300408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65CDAFE1-059B-49EF-8E73-47DED29BD7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0D59DE76-6969-4E52-8DCE-8932B9C4D023}"/>
              </a:ext>
            </a:extLst>
          </p:cNvPr>
          <p:cNvSpPr txBox="1"/>
          <p:nvPr/>
        </p:nvSpPr>
        <p:spPr>
          <a:xfrm>
            <a:off x="609599" y="921289"/>
            <a:ext cx="10430933" cy="3125777"/>
          </a:xfrm>
          <a:prstGeom prst="rect">
            <a:avLst/>
          </a:prstGeom>
        </p:spPr>
        <p:txBody>
          <a:bodyPr vert="horz" lIns="91440" tIns="45720" rIns="91440" bIns="45720" rtlCol="0">
            <a:noAutofit/>
          </a:bodyPr>
          <a:lstStyle/>
          <a:p>
            <a:pPr>
              <a:lnSpc>
                <a:spcPct val="105000"/>
              </a:lnSpc>
              <a:spcAft>
                <a:spcPts val="600"/>
              </a:spcAft>
            </a:pPr>
            <a:r>
              <a:rPr lang="en-US" sz="2400" dirty="0"/>
              <a:t>Chapter 2 contains sports vocabulary, a review of formal and informal commands, an introduction to the subjunctive, and cultural tidbits about famous athletes. By choosing a song about Messi, I was able to tap into their existing knowledge about sports (and Messi, as most students are familiar with him) and integrate that with a lesson on vocabulary and grammar.</a:t>
            </a:r>
          </a:p>
          <a:p>
            <a:pPr>
              <a:lnSpc>
                <a:spcPct val="105000"/>
              </a:lnSpc>
              <a:spcAft>
                <a:spcPts val="600"/>
              </a:spcAft>
            </a:pPr>
            <a:endParaRPr lang="en-US" sz="2400" dirty="0"/>
          </a:p>
          <a:p>
            <a:pPr>
              <a:lnSpc>
                <a:spcPct val="105000"/>
              </a:lnSpc>
              <a:spcAft>
                <a:spcPts val="600"/>
              </a:spcAft>
            </a:pPr>
            <a:endParaRPr lang="en-US" sz="2400" dirty="0"/>
          </a:p>
          <a:p>
            <a:pPr>
              <a:lnSpc>
                <a:spcPct val="105000"/>
              </a:lnSpc>
              <a:spcAft>
                <a:spcPts val="600"/>
              </a:spcAft>
            </a:pPr>
            <a:r>
              <a:rPr lang="en-US" sz="2400" dirty="0"/>
              <a:t>I start the lesson by asking them to name the most famous athletes they can think of. I then google “Songs about Serena Williams / </a:t>
            </a:r>
            <a:r>
              <a:rPr lang="en-US" sz="2400" dirty="0" err="1"/>
              <a:t>LaBron</a:t>
            </a:r>
            <a:r>
              <a:rPr lang="en-US" sz="2400" dirty="0"/>
              <a:t> James” (etc.). Very few results come up. Most of the songs contain lyrics that mention the athletes but are not about them. Then I show the google search about Messi and the Spotify playlist. There is stunned silence in the room.</a:t>
            </a:r>
          </a:p>
        </p:txBody>
      </p:sp>
    </p:spTree>
    <p:extLst>
      <p:ext uri="{BB962C8B-B14F-4D97-AF65-F5344CB8AC3E}">
        <p14:creationId xmlns:p14="http://schemas.microsoft.com/office/powerpoint/2010/main" val="385009375"/>
      </p:ext>
    </p:extLst>
  </p:cSld>
  <p:clrMapOvr>
    <a:masterClrMapping/>
  </p:clrMapOvr>
</p:sld>
</file>

<file path=ppt/theme/theme1.xml><?xml version="1.0" encoding="utf-8"?>
<a:theme xmlns:a="http://schemas.openxmlformats.org/drawingml/2006/main" name="PrismaticVTI">
  <a:themeElements>
    <a:clrScheme name="AnalogousFromDarkSeedLeftStep">
      <a:dk1>
        <a:srgbClr val="000000"/>
      </a:dk1>
      <a:lt1>
        <a:srgbClr val="FFFFFF"/>
      </a:lt1>
      <a:dk2>
        <a:srgbClr val="303920"/>
      </a:dk2>
      <a:lt2>
        <a:srgbClr val="E8E2E2"/>
      </a:lt2>
      <a:accent1>
        <a:srgbClr val="20B2B6"/>
      </a:accent1>
      <a:accent2>
        <a:srgbClr val="14B878"/>
      </a:accent2>
      <a:accent3>
        <a:srgbClr val="21BA3F"/>
      </a:accent3>
      <a:accent4>
        <a:srgbClr val="38B814"/>
      </a:accent4>
      <a:accent5>
        <a:srgbClr val="7CB11F"/>
      </a:accent5>
      <a:accent6>
        <a:srgbClr val="ACA413"/>
      </a:accent6>
      <a:hlink>
        <a:srgbClr val="5C8E2F"/>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394</TotalTime>
  <Words>926</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Aharoni</vt:lpstr>
      <vt:lpstr>Arial</vt:lpstr>
      <vt:lpstr>Avenir Next LT Pro</vt:lpstr>
      <vt:lpstr>Calibri</vt:lpstr>
      <vt:lpstr>PrismaticVTI</vt:lpstr>
      <vt:lpstr>Using Music in the Classroom to Build Community and Promote Engagement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Music in the Classroom to Build Community and Promote Engagement</dc:title>
  <dc:creator>Tolman, Elizabeth E.</dc:creator>
  <cp:lastModifiedBy>Tolman, Elizabeth E.</cp:lastModifiedBy>
  <cp:revision>7</cp:revision>
  <dcterms:created xsi:type="dcterms:W3CDTF">2022-03-16T14:09:17Z</dcterms:created>
  <dcterms:modified xsi:type="dcterms:W3CDTF">2022-03-23T20:39:34Z</dcterms:modified>
</cp:coreProperties>
</file>