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1" r:id="rId2"/>
    <p:sldId id="258" r:id="rId3"/>
    <p:sldId id="256" r:id="rId4"/>
    <p:sldId id="257" r:id="rId5"/>
    <p:sldId id="260" r:id="rId6"/>
    <p:sldId id="259"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895"/>
    <p:restoredTop sz="94686"/>
  </p:normalViewPr>
  <p:slideViewPr>
    <p:cSldViewPr>
      <p:cViewPr varScale="1">
        <p:scale>
          <a:sx n="73" d="100"/>
          <a:sy n="73" d="100"/>
        </p:scale>
        <p:origin x="93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B1EA22-6603-4AE1-9178-2DA5BD688BCC}" type="datetimeFigureOut">
              <a:rPr lang="en-US" smtClean="0"/>
              <a:t>3/25/2022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DDA65A-B7E0-40EB-A71B-B773EFB1A5DA}" type="slidenum">
              <a:rPr lang="en-US" smtClean="0"/>
              <a:t>‹#›</a:t>
            </a:fld>
            <a:endParaRPr lang="en-US"/>
          </a:p>
        </p:txBody>
      </p:sp>
    </p:spTree>
    <p:extLst>
      <p:ext uri="{BB962C8B-B14F-4D97-AF65-F5344CB8AC3E}">
        <p14:creationId xmlns:p14="http://schemas.microsoft.com/office/powerpoint/2010/main" val="2265158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DDA65A-B7E0-40EB-A71B-B773EFB1A5DA}" type="slidenum">
              <a:rPr lang="en-US" smtClean="0"/>
              <a:t>1</a:t>
            </a:fld>
            <a:endParaRPr lang="en-US"/>
          </a:p>
        </p:txBody>
      </p:sp>
    </p:spTree>
    <p:extLst>
      <p:ext uri="{BB962C8B-B14F-4D97-AF65-F5344CB8AC3E}">
        <p14:creationId xmlns:p14="http://schemas.microsoft.com/office/powerpoint/2010/main" val="2976090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catalog.unc.edu</a:t>
            </a:r>
            <a:r>
              <a:rPr lang="en-US" dirty="0"/>
              <a:t>/undergraduate/programs-study/romance-languages-major-</a:t>
            </a:r>
            <a:r>
              <a:rPr lang="en-US" dirty="0" err="1"/>
              <a:t>ba</a:t>
            </a:r>
            <a:r>
              <a:rPr lang="en-US" dirty="0"/>
              <a:t>-</a:t>
            </a:r>
            <a:r>
              <a:rPr lang="en-US" dirty="0" err="1"/>
              <a:t>french</a:t>
            </a:r>
            <a:r>
              <a:rPr lang="en-US" dirty="0"/>
              <a:t>-francophone-studies/#</a:t>
            </a:r>
            <a:r>
              <a:rPr lang="en-US" dirty="0" err="1"/>
              <a:t>requirementstext</a:t>
            </a:r>
            <a:r>
              <a:rPr lang="en-US" dirty="0"/>
              <a:t> </a:t>
            </a:r>
          </a:p>
        </p:txBody>
      </p:sp>
      <p:sp>
        <p:nvSpPr>
          <p:cNvPr id="4" name="Slide Number Placeholder 3"/>
          <p:cNvSpPr>
            <a:spLocks noGrp="1"/>
          </p:cNvSpPr>
          <p:nvPr>
            <p:ph type="sldNum" sz="quarter" idx="5"/>
          </p:nvPr>
        </p:nvSpPr>
        <p:spPr/>
        <p:txBody>
          <a:bodyPr/>
          <a:lstStyle/>
          <a:p>
            <a:fld id="{FFDDA65A-B7E0-40EB-A71B-B773EFB1A5DA}" type="slidenum">
              <a:rPr lang="en-US" smtClean="0"/>
              <a:t>3</a:t>
            </a:fld>
            <a:endParaRPr lang="en-US"/>
          </a:p>
        </p:txBody>
      </p:sp>
    </p:spTree>
    <p:extLst>
      <p:ext uri="{BB962C8B-B14F-4D97-AF65-F5344CB8AC3E}">
        <p14:creationId xmlns:p14="http://schemas.microsoft.com/office/powerpoint/2010/main" val="3032800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catalog.unc.edu</a:t>
            </a:r>
            <a:r>
              <a:rPr lang="en-US" dirty="0"/>
              <a:t>/undergraduate/programs-study/</a:t>
            </a:r>
            <a:r>
              <a:rPr lang="en-US" dirty="0" err="1"/>
              <a:t>french</a:t>
            </a:r>
            <a:r>
              <a:rPr lang="en-US" dirty="0"/>
              <a:t>-minor/#</a:t>
            </a:r>
            <a:r>
              <a:rPr lang="en-US" dirty="0" err="1"/>
              <a:t>requirementstext</a:t>
            </a:r>
            <a:r>
              <a:rPr lang="en-US" dirty="0"/>
              <a:t> </a:t>
            </a:r>
          </a:p>
        </p:txBody>
      </p:sp>
      <p:sp>
        <p:nvSpPr>
          <p:cNvPr id="4" name="Slide Number Placeholder 3"/>
          <p:cNvSpPr>
            <a:spLocks noGrp="1"/>
          </p:cNvSpPr>
          <p:nvPr>
            <p:ph type="sldNum" sz="quarter" idx="5"/>
          </p:nvPr>
        </p:nvSpPr>
        <p:spPr/>
        <p:txBody>
          <a:bodyPr/>
          <a:lstStyle/>
          <a:p>
            <a:fld id="{FFDDA65A-B7E0-40EB-A71B-B773EFB1A5DA}" type="slidenum">
              <a:rPr lang="en-US" smtClean="0"/>
              <a:t>4</a:t>
            </a:fld>
            <a:endParaRPr lang="en-US"/>
          </a:p>
        </p:txBody>
      </p:sp>
    </p:spTree>
    <p:extLst>
      <p:ext uri="{BB962C8B-B14F-4D97-AF65-F5344CB8AC3E}">
        <p14:creationId xmlns:p14="http://schemas.microsoft.com/office/powerpoint/2010/main" val="2528496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Adapted from January 2022 Certified Program Reviewer workshop at MLA Convention.</a:t>
            </a:r>
          </a:p>
        </p:txBody>
      </p:sp>
      <p:sp>
        <p:nvSpPr>
          <p:cNvPr id="4" name="Slide Number Placeholder 3"/>
          <p:cNvSpPr>
            <a:spLocks noGrp="1"/>
          </p:cNvSpPr>
          <p:nvPr>
            <p:ph type="sldNum" sz="quarter" idx="5"/>
          </p:nvPr>
        </p:nvSpPr>
        <p:spPr/>
        <p:txBody>
          <a:bodyPr/>
          <a:lstStyle/>
          <a:p>
            <a:fld id="{FFDDA65A-B7E0-40EB-A71B-B773EFB1A5DA}" type="slidenum">
              <a:rPr lang="en-US" smtClean="0"/>
              <a:t>7</a:t>
            </a:fld>
            <a:endParaRPr lang="en-US"/>
          </a:p>
        </p:txBody>
      </p:sp>
    </p:spTree>
    <p:extLst>
      <p:ext uri="{BB962C8B-B14F-4D97-AF65-F5344CB8AC3E}">
        <p14:creationId xmlns:p14="http://schemas.microsoft.com/office/powerpoint/2010/main" val="2443056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67EC30C-D50B-4F75-AB51-A053558A9FF4}" type="datetimeFigureOut">
              <a:rPr lang="en-US" smtClean="0"/>
              <a:t>3/25/2022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693F1-D35A-460D-95D7-D0F3245BAC65}" type="slidenum">
              <a:rPr lang="en-US" smtClean="0"/>
              <a:t>‹#›</a:t>
            </a:fld>
            <a:endParaRPr lang="en-US"/>
          </a:p>
        </p:txBody>
      </p:sp>
    </p:spTree>
    <p:extLst>
      <p:ext uri="{BB962C8B-B14F-4D97-AF65-F5344CB8AC3E}">
        <p14:creationId xmlns:p14="http://schemas.microsoft.com/office/powerpoint/2010/main" val="518056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7EC30C-D50B-4F75-AB51-A053558A9FF4}" type="datetimeFigureOut">
              <a:rPr lang="en-US" smtClean="0"/>
              <a:t>3/25/2022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693F1-D35A-460D-95D7-D0F3245BAC65}" type="slidenum">
              <a:rPr lang="en-US" smtClean="0"/>
              <a:t>‹#›</a:t>
            </a:fld>
            <a:endParaRPr lang="en-US"/>
          </a:p>
        </p:txBody>
      </p:sp>
    </p:spTree>
    <p:extLst>
      <p:ext uri="{BB962C8B-B14F-4D97-AF65-F5344CB8AC3E}">
        <p14:creationId xmlns:p14="http://schemas.microsoft.com/office/powerpoint/2010/main" val="781530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7EC30C-D50B-4F75-AB51-A053558A9FF4}" type="datetimeFigureOut">
              <a:rPr lang="en-US" smtClean="0"/>
              <a:t>3/25/2022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693F1-D35A-460D-95D7-D0F3245BAC65}" type="slidenum">
              <a:rPr lang="en-US" smtClean="0"/>
              <a:t>‹#›</a:t>
            </a:fld>
            <a:endParaRPr lang="en-US"/>
          </a:p>
        </p:txBody>
      </p:sp>
    </p:spTree>
    <p:extLst>
      <p:ext uri="{BB962C8B-B14F-4D97-AF65-F5344CB8AC3E}">
        <p14:creationId xmlns:p14="http://schemas.microsoft.com/office/powerpoint/2010/main" val="1700336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7EC30C-D50B-4F75-AB51-A053558A9FF4}" type="datetimeFigureOut">
              <a:rPr lang="en-US" smtClean="0"/>
              <a:t>3/25/2022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693F1-D35A-460D-95D7-D0F3245BAC65}" type="slidenum">
              <a:rPr lang="en-US" smtClean="0"/>
              <a:t>‹#›</a:t>
            </a:fld>
            <a:endParaRPr lang="en-US"/>
          </a:p>
        </p:txBody>
      </p:sp>
    </p:spTree>
    <p:extLst>
      <p:ext uri="{BB962C8B-B14F-4D97-AF65-F5344CB8AC3E}">
        <p14:creationId xmlns:p14="http://schemas.microsoft.com/office/powerpoint/2010/main" val="4125180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7EC30C-D50B-4F75-AB51-A053558A9FF4}" type="datetimeFigureOut">
              <a:rPr lang="en-US" smtClean="0"/>
              <a:t>3/25/2022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4693F1-D35A-460D-95D7-D0F3245BAC65}" type="slidenum">
              <a:rPr lang="en-US" smtClean="0"/>
              <a:t>‹#›</a:t>
            </a:fld>
            <a:endParaRPr lang="en-US"/>
          </a:p>
        </p:txBody>
      </p:sp>
    </p:spTree>
    <p:extLst>
      <p:ext uri="{BB962C8B-B14F-4D97-AF65-F5344CB8AC3E}">
        <p14:creationId xmlns:p14="http://schemas.microsoft.com/office/powerpoint/2010/main" val="2645290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67EC30C-D50B-4F75-AB51-A053558A9FF4}" type="datetimeFigureOut">
              <a:rPr lang="en-US" smtClean="0"/>
              <a:t>3/25/2022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4693F1-D35A-460D-95D7-D0F3245BAC65}" type="slidenum">
              <a:rPr lang="en-US" smtClean="0"/>
              <a:t>‹#›</a:t>
            </a:fld>
            <a:endParaRPr lang="en-US"/>
          </a:p>
        </p:txBody>
      </p:sp>
    </p:spTree>
    <p:extLst>
      <p:ext uri="{BB962C8B-B14F-4D97-AF65-F5344CB8AC3E}">
        <p14:creationId xmlns:p14="http://schemas.microsoft.com/office/powerpoint/2010/main" val="1805342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67EC30C-D50B-4F75-AB51-A053558A9FF4}" type="datetimeFigureOut">
              <a:rPr lang="en-US" smtClean="0"/>
              <a:t>3/25/2022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4693F1-D35A-460D-95D7-D0F3245BAC65}" type="slidenum">
              <a:rPr lang="en-US" smtClean="0"/>
              <a:t>‹#›</a:t>
            </a:fld>
            <a:endParaRPr lang="en-US"/>
          </a:p>
        </p:txBody>
      </p:sp>
    </p:spTree>
    <p:extLst>
      <p:ext uri="{BB962C8B-B14F-4D97-AF65-F5344CB8AC3E}">
        <p14:creationId xmlns:p14="http://schemas.microsoft.com/office/powerpoint/2010/main" val="153312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7EC30C-D50B-4F75-AB51-A053558A9FF4}" type="datetimeFigureOut">
              <a:rPr lang="en-US" smtClean="0"/>
              <a:t>3/25/2022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4693F1-D35A-460D-95D7-D0F3245BAC65}" type="slidenum">
              <a:rPr lang="en-US" smtClean="0"/>
              <a:t>‹#›</a:t>
            </a:fld>
            <a:endParaRPr lang="en-US"/>
          </a:p>
        </p:txBody>
      </p:sp>
    </p:spTree>
    <p:extLst>
      <p:ext uri="{BB962C8B-B14F-4D97-AF65-F5344CB8AC3E}">
        <p14:creationId xmlns:p14="http://schemas.microsoft.com/office/powerpoint/2010/main" val="248535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7EC30C-D50B-4F75-AB51-A053558A9FF4}" type="datetimeFigureOut">
              <a:rPr lang="en-US" smtClean="0"/>
              <a:t>3/25/2022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4693F1-D35A-460D-95D7-D0F3245BAC65}" type="slidenum">
              <a:rPr lang="en-US" smtClean="0"/>
              <a:t>‹#›</a:t>
            </a:fld>
            <a:endParaRPr lang="en-US"/>
          </a:p>
        </p:txBody>
      </p:sp>
    </p:spTree>
    <p:extLst>
      <p:ext uri="{BB962C8B-B14F-4D97-AF65-F5344CB8AC3E}">
        <p14:creationId xmlns:p14="http://schemas.microsoft.com/office/powerpoint/2010/main" val="251383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7EC30C-D50B-4F75-AB51-A053558A9FF4}" type="datetimeFigureOut">
              <a:rPr lang="en-US" smtClean="0"/>
              <a:t>3/25/2022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4693F1-D35A-460D-95D7-D0F3245BAC65}" type="slidenum">
              <a:rPr lang="en-US" smtClean="0"/>
              <a:t>‹#›</a:t>
            </a:fld>
            <a:endParaRPr lang="en-US"/>
          </a:p>
        </p:txBody>
      </p:sp>
    </p:spTree>
    <p:extLst>
      <p:ext uri="{BB962C8B-B14F-4D97-AF65-F5344CB8AC3E}">
        <p14:creationId xmlns:p14="http://schemas.microsoft.com/office/powerpoint/2010/main" val="999273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7EC30C-D50B-4F75-AB51-A053558A9FF4}" type="datetimeFigureOut">
              <a:rPr lang="en-US" smtClean="0"/>
              <a:t>3/25/2022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4693F1-D35A-460D-95D7-D0F3245BAC65}" type="slidenum">
              <a:rPr lang="en-US" smtClean="0"/>
              <a:t>‹#›</a:t>
            </a:fld>
            <a:endParaRPr lang="en-US"/>
          </a:p>
        </p:txBody>
      </p:sp>
    </p:spTree>
    <p:extLst>
      <p:ext uri="{BB962C8B-B14F-4D97-AF65-F5344CB8AC3E}">
        <p14:creationId xmlns:p14="http://schemas.microsoft.com/office/powerpoint/2010/main" val="3077687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7EC30C-D50B-4F75-AB51-A053558A9FF4}" type="datetimeFigureOut">
              <a:rPr lang="en-US" smtClean="0"/>
              <a:t>3/25/2022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4693F1-D35A-460D-95D7-D0F3245BAC65}" type="slidenum">
              <a:rPr lang="en-US" smtClean="0"/>
              <a:t>‹#›</a:t>
            </a:fld>
            <a:endParaRPr lang="en-US"/>
          </a:p>
        </p:txBody>
      </p:sp>
    </p:spTree>
    <p:extLst>
      <p:ext uri="{BB962C8B-B14F-4D97-AF65-F5344CB8AC3E}">
        <p14:creationId xmlns:p14="http://schemas.microsoft.com/office/powerpoint/2010/main" val="934580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39B064-2C9A-A14F-BBE1-28D5B350143F}"/>
              </a:ext>
            </a:extLst>
          </p:cNvPr>
          <p:cNvSpPr>
            <a:spLocks noGrp="1"/>
          </p:cNvSpPr>
          <p:nvPr>
            <p:ph idx="1"/>
          </p:nvPr>
        </p:nvSpPr>
        <p:spPr>
          <a:xfrm>
            <a:off x="457200" y="1600201"/>
            <a:ext cx="8229600" cy="1828800"/>
          </a:xfrm>
          <a:solidFill>
            <a:schemeClr val="accent5">
              <a:lumMod val="20000"/>
              <a:lumOff val="80000"/>
            </a:schemeClr>
          </a:solidFill>
        </p:spPr>
        <p:txBody>
          <a:bodyPr>
            <a:normAutofit/>
          </a:bodyPr>
          <a:lstStyle/>
          <a:p>
            <a:pPr marL="0" indent="0">
              <a:buNone/>
            </a:pPr>
            <a:r>
              <a:rPr lang="en-US" sz="4000" b="1" dirty="0">
                <a:solidFill>
                  <a:schemeClr val="accent5">
                    <a:lumMod val="75000"/>
                  </a:schemeClr>
                </a:solidFill>
              </a:rPr>
              <a:t>Program Alignment for </a:t>
            </a:r>
            <a:br>
              <a:rPr lang="en-US" sz="4000" b="1" dirty="0">
                <a:solidFill>
                  <a:schemeClr val="accent5">
                    <a:lumMod val="75000"/>
                  </a:schemeClr>
                </a:solidFill>
              </a:rPr>
            </a:br>
            <a:r>
              <a:rPr lang="en-US" sz="4000" b="1" dirty="0">
                <a:solidFill>
                  <a:schemeClr val="accent5">
                    <a:lumMod val="75000"/>
                  </a:schemeClr>
                </a:solidFill>
              </a:rPr>
              <a:t>Changing Curricular Needs</a:t>
            </a:r>
          </a:p>
          <a:p>
            <a:pPr marL="0" indent="0" algn="r">
              <a:buNone/>
            </a:pPr>
            <a:r>
              <a:rPr lang="en-US" sz="2000" b="1" dirty="0">
                <a:solidFill>
                  <a:schemeClr val="accent5">
                    <a:lumMod val="75000"/>
                  </a:schemeClr>
                </a:solidFill>
              </a:rPr>
              <a:t>ROMS Lightning Workshop March 23, 2022</a:t>
            </a:r>
          </a:p>
        </p:txBody>
      </p:sp>
      <p:graphicFrame>
        <p:nvGraphicFramePr>
          <p:cNvPr id="2" name="Table 3">
            <a:extLst>
              <a:ext uri="{FF2B5EF4-FFF2-40B4-BE49-F238E27FC236}">
                <a16:creationId xmlns:a16="http://schemas.microsoft.com/office/drawing/2014/main" id="{62DB7FB1-AE00-834A-95C1-62C5CAD61AD3}"/>
              </a:ext>
            </a:extLst>
          </p:cNvPr>
          <p:cNvGraphicFramePr>
            <a:graphicFrameLocks noGrp="1"/>
          </p:cNvGraphicFramePr>
          <p:nvPr>
            <p:extLst>
              <p:ext uri="{D42A27DB-BD31-4B8C-83A1-F6EECF244321}">
                <p14:modId xmlns:p14="http://schemas.microsoft.com/office/powerpoint/2010/main" val="625305448"/>
              </p:ext>
            </p:extLst>
          </p:nvPr>
        </p:nvGraphicFramePr>
        <p:xfrm>
          <a:off x="1524000" y="4038600"/>
          <a:ext cx="6096000" cy="1219199"/>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4047021435"/>
                    </a:ext>
                  </a:extLst>
                </a:gridCol>
              </a:tblGrid>
              <a:tr h="1219199">
                <a:tc>
                  <a:txBody>
                    <a:bodyPr/>
                    <a:lstStyle/>
                    <a:p>
                      <a:pPr algn="r"/>
                      <a:r>
                        <a:rPr lang="en-US" i="1" dirty="0">
                          <a:solidFill>
                            <a:schemeClr val="accent5">
                              <a:lumMod val="75000"/>
                            </a:schemeClr>
                          </a:solidFill>
                        </a:rPr>
                        <a:t>Dorothea </a:t>
                      </a:r>
                      <a:r>
                        <a:rPr lang="en-US" i="1" dirty="0" err="1">
                          <a:solidFill>
                            <a:schemeClr val="accent5">
                              <a:lumMod val="75000"/>
                            </a:schemeClr>
                          </a:solidFill>
                        </a:rPr>
                        <a:t>Heitsch</a:t>
                      </a:r>
                      <a:r>
                        <a:rPr lang="en-US" i="1" dirty="0">
                          <a:solidFill>
                            <a:schemeClr val="accent5">
                              <a:lumMod val="75000"/>
                            </a:schemeClr>
                          </a:solidFill>
                        </a:rPr>
                        <a:t>, PhD</a:t>
                      </a:r>
                    </a:p>
                    <a:p>
                      <a:pPr algn="r"/>
                      <a:r>
                        <a:rPr lang="en-US" i="1" dirty="0">
                          <a:solidFill>
                            <a:schemeClr val="accent5">
                              <a:lumMod val="75000"/>
                            </a:schemeClr>
                          </a:solidFill>
                        </a:rPr>
                        <a:t>Teaching Professor in French &amp; Francophone Studies</a:t>
                      </a:r>
                    </a:p>
                    <a:p>
                      <a:pPr algn="r"/>
                      <a:r>
                        <a:rPr lang="en-US" i="1" dirty="0">
                          <a:solidFill>
                            <a:schemeClr val="accent5">
                              <a:lumMod val="75000"/>
                            </a:schemeClr>
                          </a:solidFill>
                        </a:rPr>
                        <a:t>Undergraduate &amp; Study Abroad Advisor in French</a:t>
                      </a:r>
                    </a:p>
                    <a:p>
                      <a:endParaRPr lang="en-US" dirty="0">
                        <a:solidFill>
                          <a:schemeClr val="accent5">
                            <a:lumMod val="75000"/>
                          </a:schemeClr>
                        </a:solidFill>
                      </a:endParaRPr>
                    </a:p>
                  </a:txBody>
                  <a:tcPr>
                    <a:solidFill>
                      <a:schemeClr val="accent5">
                        <a:lumMod val="20000"/>
                        <a:lumOff val="80000"/>
                      </a:schemeClr>
                    </a:solidFill>
                  </a:tcPr>
                </a:tc>
                <a:extLst>
                  <a:ext uri="{0D108BD9-81ED-4DB2-BD59-A6C34878D82A}">
                    <a16:rowId xmlns:a16="http://schemas.microsoft.com/office/drawing/2014/main" val="2824581647"/>
                  </a:ext>
                </a:extLst>
              </a:tr>
            </a:tbl>
          </a:graphicData>
        </a:graphic>
      </p:graphicFrame>
    </p:spTree>
    <p:extLst>
      <p:ext uri="{BB962C8B-B14F-4D97-AF65-F5344CB8AC3E}">
        <p14:creationId xmlns:p14="http://schemas.microsoft.com/office/powerpoint/2010/main" val="2505727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C5C4B-D807-C842-9E17-BD0C51F6B35F}"/>
              </a:ext>
            </a:extLst>
          </p:cNvPr>
          <p:cNvSpPr>
            <a:spLocks noGrp="1"/>
          </p:cNvSpPr>
          <p:nvPr>
            <p:ph type="title"/>
          </p:nvPr>
        </p:nvSpPr>
        <p:spPr>
          <a:solidFill>
            <a:schemeClr val="accent5">
              <a:lumMod val="20000"/>
              <a:lumOff val="80000"/>
            </a:schemeClr>
          </a:solidFill>
        </p:spPr>
        <p:txBody>
          <a:bodyPr/>
          <a:lstStyle/>
          <a:p>
            <a:r>
              <a:rPr lang="en-US" b="1" dirty="0">
                <a:solidFill>
                  <a:schemeClr val="accent5">
                    <a:lumMod val="75000"/>
                  </a:schemeClr>
                </a:solidFill>
              </a:rPr>
              <a:t>French &amp; Francophone Studies</a:t>
            </a:r>
          </a:p>
        </p:txBody>
      </p:sp>
      <p:sp>
        <p:nvSpPr>
          <p:cNvPr id="3" name="Content Placeholder 2">
            <a:extLst>
              <a:ext uri="{FF2B5EF4-FFF2-40B4-BE49-F238E27FC236}">
                <a16:creationId xmlns:a16="http://schemas.microsoft.com/office/drawing/2014/main" id="{C05E6ECC-3536-3242-95E0-01DA3248BF00}"/>
              </a:ext>
            </a:extLst>
          </p:cNvPr>
          <p:cNvSpPr>
            <a:spLocks noGrp="1"/>
          </p:cNvSpPr>
          <p:nvPr>
            <p:ph idx="1"/>
          </p:nvPr>
        </p:nvSpPr>
        <p:spPr>
          <a:xfrm>
            <a:off x="228600" y="1600200"/>
            <a:ext cx="8686800" cy="5105400"/>
          </a:xfrm>
          <a:solidFill>
            <a:schemeClr val="accent5">
              <a:lumMod val="20000"/>
              <a:lumOff val="80000"/>
            </a:schemeClr>
          </a:solidFill>
        </p:spPr>
        <p:txBody>
          <a:bodyPr>
            <a:normAutofit fontScale="92500" lnSpcReduction="20000"/>
          </a:bodyPr>
          <a:lstStyle/>
          <a:p>
            <a:r>
              <a:rPr lang="en-US" dirty="0">
                <a:solidFill>
                  <a:schemeClr val="accent5">
                    <a:lumMod val="75000"/>
                  </a:schemeClr>
                </a:solidFill>
              </a:rPr>
              <a:t>1</a:t>
            </a:r>
            <a:r>
              <a:rPr lang="en-US" baseline="30000" dirty="0">
                <a:solidFill>
                  <a:schemeClr val="accent5">
                    <a:lumMod val="75000"/>
                  </a:schemeClr>
                </a:solidFill>
              </a:rPr>
              <a:t>st</a:t>
            </a:r>
            <a:r>
              <a:rPr lang="en-US" dirty="0">
                <a:solidFill>
                  <a:schemeClr val="accent5">
                    <a:lumMod val="75000"/>
                  </a:schemeClr>
                </a:solidFill>
              </a:rPr>
              <a:t> year seminars: </a:t>
            </a:r>
            <a:r>
              <a:rPr lang="en-US" i="1" dirty="0">
                <a:solidFill>
                  <a:schemeClr val="accent5">
                    <a:lumMod val="75000"/>
                  </a:schemeClr>
                </a:solidFill>
              </a:rPr>
              <a:t>La mode</a:t>
            </a:r>
            <a:r>
              <a:rPr lang="en-US" dirty="0">
                <a:solidFill>
                  <a:schemeClr val="accent5">
                    <a:lumMod val="75000"/>
                  </a:schemeClr>
                </a:solidFill>
              </a:rPr>
              <a:t>, </a:t>
            </a:r>
            <a:r>
              <a:rPr lang="en-US" i="1" dirty="0">
                <a:solidFill>
                  <a:schemeClr val="accent5">
                    <a:lumMod val="75000"/>
                  </a:schemeClr>
                </a:solidFill>
              </a:rPr>
              <a:t>Déjà vu</a:t>
            </a:r>
          </a:p>
          <a:p>
            <a:pPr marL="0" indent="0">
              <a:buNone/>
            </a:pPr>
            <a:r>
              <a:rPr lang="en-US" dirty="0">
                <a:solidFill>
                  <a:schemeClr val="accent5">
                    <a:lumMod val="75000"/>
                  </a:schemeClr>
                </a:solidFill>
              </a:rPr>
              <a:t>          research intensive</a:t>
            </a:r>
          </a:p>
          <a:p>
            <a:r>
              <a:rPr lang="en-US" dirty="0">
                <a:solidFill>
                  <a:schemeClr val="accent5">
                    <a:lumMod val="75000"/>
                  </a:schemeClr>
                </a:solidFill>
              </a:rPr>
              <a:t>FREN 150 core course for Global Studies</a:t>
            </a:r>
          </a:p>
          <a:p>
            <a:pPr marL="0" indent="0">
              <a:buNone/>
            </a:pPr>
            <a:r>
              <a:rPr lang="en-US" dirty="0">
                <a:solidFill>
                  <a:schemeClr val="accent5">
                    <a:lumMod val="75000"/>
                  </a:schemeClr>
                </a:solidFill>
              </a:rPr>
              <a:t>          aligned with IAAR-SLATE, QUEP, COIL</a:t>
            </a:r>
          </a:p>
          <a:p>
            <a:r>
              <a:rPr lang="en-US" dirty="0">
                <a:solidFill>
                  <a:schemeClr val="accent5">
                    <a:lumMod val="75000"/>
                  </a:schemeClr>
                </a:solidFill>
              </a:rPr>
              <a:t>FREN 186 core course for Food Studies</a:t>
            </a:r>
          </a:p>
          <a:p>
            <a:r>
              <a:rPr lang="en-US" dirty="0">
                <a:solidFill>
                  <a:schemeClr val="accent5">
                    <a:lumMod val="75000"/>
                  </a:schemeClr>
                </a:solidFill>
              </a:rPr>
              <a:t>FREN 204 bridge course between </a:t>
            </a:r>
            <a:r>
              <a:rPr lang="en-US" dirty="0" err="1">
                <a:solidFill>
                  <a:schemeClr val="accent5">
                    <a:lumMod val="75000"/>
                  </a:schemeClr>
                </a:solidFill>
              </a:rPr>
              <a:t>GenEd</a:t>
            </a:r>
            <a:r>
              <a:rPr lang="en-US" dirty="0">
                <a:solidFill>
                  <a:schemeClr val="accent5">
                    <a:lumMod val="75000"/>
                  </a:schemeClr>
                </a:solidFill>
              </a:rPr>
              <a:t> and FREN major/minor</a:t>
            </a:r>
          </a:p>
          <a:p>
            <a:r>
              <a:rPr lang="en-US" dirty="0">
                <a:solidFill>
                  <a:schemeClr val="accent5">
                    <a:lumMod val="75000"/>
                  </a:schemeClr>
                </a:solidFill>
              </a:rPr>
              <a:t>FREN 255, 260, 262</a:t>
            </a:r>
          </a:p>
          <a:p>
            <a:r>
              <a:rPr lang="en-US" b="1" dirty="0">
                <a:solidFill>
                  <a:schemeClr val="accent5">
                    <a:lumMod val="75000"/>
                  </a:schemeClr>
                </a:solidFill>
              </a:rPr>
              <a:t>FREN 300 </a:t>
            </a:r>
            <a:r>
              <a:rPr lang="en-US" dirty="0">
                <a:solidFill>
                  <a:schemeClr val="accent5">
                    <a:lumMod val="75000"/>
                  </a:schemeClr>
                </a:solidFill>
              </a:rPr>
              <a:t>sole requirement for FREN major/minor</a:t>
            </a:r>
          </a:p>
          <a:p>
            <a:r>
              <a:rPr lang="en-US" dirty="0">
                <a:solidFill>
                  <a:schemeClr val="accent5">
                    <a:lumMod val="75000"/>
                  </a:schemeClr>
                </a:solidFill>
              </a:rPr>
              <a:t>7 electives, many of which are aligned with new Focus Capacities </a:t>
            </a:r>
          </a:p>
        </p:txBody>
      </p:sp>
    </p:spTree>
    <p:extLst>
      <p:ext uri="{BB962C8B-B14F-4D97-AF65-F5344CB8AC3E}">
        <p14:creationId xmlns:p14="http://schemas.microsoft.com/office/powerpoint/2010/main" val="1266114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2BD5F-7406-D744-8F60-CB69DC12AC55}"/>
              </a:ext>
            </a:extLst>
          </p:cNvPr>
          <p:cNvSpPr>
            <a:spLocks noGrp="1"/>
          </p:cNvSpPr>
          <p:nvPr>
            <p:ph type="title"/>
          </p:nvPr>
        </p:nvSpPr>
        <p:spPr>
          <a:xfrm>
            <a:off x="457200" y="76200"/>
            <a:ext cx="8229600" cy="850236"/>
          </a:xfrm>
          <a:solidFill>
            <a:schemeClr val="accent5">
              <a:lumMod val="20000"/>
              <a:lumOff val="80000"/>
            </a:schemeClr>
          </a:solidFill>
        </p:spPr>
        <p:txBody>
          <a:bodyPr/>
          <a:lstStyle/>
          <a:p>
            <a:r>
              <a:rPr lang="en-US" b="1" dirty="0">
                <a:solidFill>
                  <a:schemeClr val="accent5">
                    <a:lumMod val="75000"/>
                  </a:schemeClr>
                </a:solidFill>
              </a:rPr>
              <a:t>FFS Major Requirements</a:t>
            </a:r>
          </a:p>
        </p:txBody>
      </p:sp>
      <p:pic>
        <p:nvPicPr>
          <p:cNvPr id="5" name="Content Placeholder 4" descr="Text&#10;&#10;Description automatically generated">
            <a:extLst>
              <a:ext uri="{FF2B5EF4-FFF2-40B4-BE49-F238E27FC236}">
                <a16:creationId xmlns:a16="http://schemas.microsoft.com/office/drawing/2014/main" id="{7478E062-0668-824F-B2CA-E62C079F903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73011" y="926436"/>
            <a:ext cx="8137589" cy="5737584"/>
          </a:xfrm>
        </p:spPr>
      </p:pic>
    </p:spTree>
    <p:extLst>
      <p:ext uri="{BB962C8B-B14F-4D97-AF65-F5344CB8AC3E}">
        <p14:creationId xmlns:p14="http://schemas.microsoft.com/office/powerpoint/2010/main" val="571261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DFA84-9E88-A648-BCF2-6D96A1AA71F2}"/>
              </a:ext>
            </a:extLst>
          </p:cNvPr>
          <p:cNvSpPr>
            <a:spLocks noGrp="1"/>
          </p:cNvSpPr>
          <p:nvPr>
            <p:ph type="title"/>
          </p:nvPr>
        </p:nvSpPr>
        <p:spPr>
          <a:xfrm>
            <a:off x="457200" y="381000"/>
            <a:ext cx="8229600" cy="1143000"/>
          </a:xfrm>
          <a:solidFill>
            <a:schemeClr val="accent5">
              <a:lumMod val="20000"/>
              <a:lumOff val="80000"/>
            </a:schemeClr>
          </a:solidFill>
        </p:spPr>
        <p:txBody>
          <a:bodyPr/>
          <a:lstStyle/>
          <a:p>
            <a:r>
              <a:rPr lang="en-US" b="1" dirty="0">
                <a:solidFill>
                  <a:schemeClr val="accent5">
                    <a:lumMod val="75000"/>
                  </a:schemeClr>
                </a:solidFill>
              </a:rPr>
              <a:t>FFS Minor Requirements</a:t>
            </a:r>
          </a:p>
        </p:txBody>
      </p:sp>
      <p:pic>
        <p:nvPicPr>
          <p:cNvPr id="5" name="Content Placeholder 4" descr="Graphical user interface, text, application, email&#10;&#10;Description automatically generated">
            <a:extLst>
              <a:ext uri="{FF2B5EF4-FFF2-40B4-BE49-F238E27FC236}">
                <a16:creationId xmlns:a16="http://schemas.microsoft.com/office/drawing/2014/main" id="{B1CC5495-BA45-2742-B60A-482E9DC60DE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0294" y="2400300"/>
            <a:ext cx="8954433" cy="2095500"/>
          </a:xfrm>
        </p:spPr>
      </p:pic>
    </p:spTree>
    <p:extLst>
      <p:ext uri="{BB962C8B-B14F-4D97-AF65-F5344CB8AC3E}">
        <p14:creationId xmlns:p14="http://schemas.microsoft.com/office/powerpoint/2010/main" val="1013695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0348-DAB3-A54B-BCEF-0BA76DC1751D}"/>
              </a:ext>
            </a:extLst>
          </p:cNvPr>
          <p:cNvSpPr>
            <a:spLocks noGrp="1"/>
          </p:cNvSpPr>
          <p:nvPr>
            <p:ph type="title"/>
          </p:nvPr>
        </p:nvSpPr>
        <p:spPr>
          <a:solidFill>
            <a:schemeClr val="accent5">
              <a:lumMod val="20000"/>
              <a:lumOff val="80000"/>
            </a:schemeClr>
          </a:solidFill>
        </p:spPr>
        <p:txBody>
          <a:bodyPr/>
          <a:lstStyle/>
          <a:p>
            <a:r>
              <a:rPr lang="en-US" b="1" dirty="0">
                <a:solidFill>
                  <a:schemeClr val="accent5">
                    <a:lumMod val="75000"/>
                  </a:schemeClr>
                </a:solidFill>
              </a:rPr>
              <a:t>New Courses</a:t>
            </a:r>
          </a:p>
        </p:txBody>
      </p:sp>
      <p:sp>
        <p:nvSpPr>
          <p:cNvPr id="3" name="Content Placeholder 2">
            <a:extLst>
              <a:ext uri="{FF2B5EF4-FFF2-40B4-BE49-F238E27FC236}">
                <a16:creationId xmlns:a16="http://schemas.microsoft.com/office/drawing/2014/main" id="{AF584CCF-10D9-1240-878E-65BF6035A968}"/>
              </a:ext>
            </a:extLst>
          </p:cNvPr>
          <p:cNvSpPr>
            <a:spLocks noGrp="1"/>
          </p:cNvSpPr>
          <p:nvPr>
            <p:ph idx="1"/>
          </p:nvPr>
        </p:nvSpPr>
        <p:spPr>
          <a:xfrm>
            <a:off x="457200" y="1600200"/>
            <a:ext cx="8229600" cy="4983162"/>
          </a:xfrm>
          <a:solidFill>
            <a:schemeClr val="accent5">
              <a:lumMod val="20000"/>
              <a:lumOff val="80000"/>
            </a:schemeClr>
          </a:solidFill>
        </p:spPr>
        <p:txBody>
          <a:bodyPr>
            <a:normAutofit fontScale="92500" lnSpcReduction="10000"/>
          </a:bodyPr>
          <a:lstStyle/>
          <a:p>
            <a:r>
              <a:rPr lang="en-US" dirty="0">
                <a:solidFill>
                  <a:schemeClr val="accent5">
                    <a:lumMod val="75000"/>
                  </a:schemeClr>
                </a:solidFill>
              </a:rPr>
              <a:t>FREN 305 Healthcare in France and the Francophone World</a:t>
            </a:r>
          </a:p>
          <a:p>
            <a:r>
              <a:rPr lang="en-US" dirty="0">
                <a:solidFill>
                  <a:schemeClr val="accent5">
                    <a:lumMod val="75000"/>
                  </a:schemeClr>
                </a:solidFill>
              </a:rPr>
              <a:t>FREN 501 French for the Health Professions</a:t>
            </a:r>
          </a:p>
          <a:p>
            <a:r>
              <a:rPr lang="en-US" dirty="0">
                <a:solidFill>
                  <a:schemeClr val="accent5">
                    <a:lumMod val="75000"/>
                  </a:schemeClr>
                </a:solidFill>
              </a:rPr>
              <a:t>FREN 288 Francophone Caribbean Literature in Translation</a:t>
            </a:r>
          </a:p>
          <a:p>
            <a:r>
              <a:rPr lang="en-US" dirty="0">
                <a:solidFill>
                  <a:schemeClr val="accent5">
                    <a:lumMod val="75000"/>
                  </a:schemeClr>
                </a:solidFill>
              </a:rPr>
              <a:t>FREN 436 Currents in Caribbean Literature</a:t>
            </a:r>
          </a:p>
          <a:p>
            <a:r>
              <a:rPr lang="en-US" dirty="0">
                <a:solidFill>
                  <a:schemeClr val="accent5">
                    <a:lumMod val="75000"/>
                  </a:schemeClr>
                </a:solidFill>
              </a:rPr>
              <a:t>FREN 326 Cultures of Resistance in the French-Speaking World</a:t>
            </a:r>
          </a:p>
          <a:p>
            <a:r>
              <a:rPr lang="en-US" dirty="0">
                <a:solidFill>
                  <a:schemeClr val="accent5">
                    <a:lumMod val="75000"/>
                  </a:schemeClr>
                </a:solidFill>
              </a:rPr>
              <a:t>FREN 379 Environment, Society, and Public Policy in Southern France </a:t>
            </a:r>
            <a:r>
              <a:rPr lang="en-US" sz="2200" dirty="0">
                <a:solidFill>
                  <a:schemeClr val="accent5">
                    <a:lumMod val="75000"/>
                  </a:schemeClr>
                </a:solidFill>
              </a:rPr>
              <a:t>(*taught in UNC Summer in Montpellier)</a:t>
            </a:r>
          </a:p>
        </p:txBody>
      </p:sp>
    </p:spTree>
    <p:extLst>
      <p:ext uri="{BB962C8B-B14F-4D97-AF65-F5344CB8AC3E}">
        <p14:creationId xmlns:p14="http://schemas.microsoft.com/office/powerpoint/2010/main" val="2471066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D940-3ADF-2649-895F-BF16F4381306}"/>
              </a:ext>
            </a:extLst>
          </p:cNvPr>
          <p:cNvSpPr>
            <a:spLocks noGrp="1"/>
          </p:cNvSpPr>
          <p:nvPr>
            <p:ph type="title"/>
          </p:nvPr>
        </p:nvSpPr>
        <p:spPr>
          <a:solidFill>
            <a:schemeClr val="accent5">
              <a:lumMod val="20000"/>
              <a:lumOff val="80000"/>
            </a:schemeClr>
          </a:solidFill>
        </p:spPr>
        <p:txBody>
          <a:bodyPr/>
          <a:lstStyle/>
          <a:p>
            <a:r>
              <a:rPr lang="en-US" b="1" dirty="0">
                <a:solidFill>
                  <a:schemeClr val="accent5">
                    <a:lumMod val="75000"/>
                  </a:schemeClr>
                </a:solidFill>
              </a:rPr>
              <a:t>Updating the FFS Program</a:t>
            </a:r>
          </a:p>
        </p:txBody>
      </p:sp>
      <p:sp>
        <p:nvSpPr>
          <p:cNvPr id="3" name="Content Placeholder 2">
            <a:extLst>
              <a:ext uri="{FF2B5EF4-FFF2-40B4-BE49-F238E27FC236}">
                <a16:creationId xmlns:a16="http://schemas.microsoft.com/office/drawing/2014/main" id="{64B18775-E493-914F-BD4F-2FD75FC773AA}"/>
              </a:ext>
            </a:extLst>
          </p:cNvPr>
          <p:cNvSpPr>
            <a:spLocks noGrp="1"/>
          </p:cNvSpPr>
          <p:nvPr>
            <p:ph idx="1"/>
          </p:nvPr>
        </p:nvSpPr>
        <p:spPr>
          <a:xfrm>
            <a:off x="152400" y="1600201"/>
            <a:ext cx="8763000" cy="2743200"/>
          </a:xfrm>
          <a:solidFill>
            <a:schemeClr val="accent5">
              <a:lumMod val="20000"/>
              <a:lumOff val="80000"/>
            </a:schemeClr>
          </a:solidFill>
        </p:spPr>
        <p:txBody>
          <a:bodyPr>
            <a:normAutofit lnSpcReduction="10000"/>
          </a:bodyPr>
          <a:lstStyle/>
          <a:p>
            <a:pPr marL="0" indent="0">
              <a:buNone/>
            </a:pPr>
            <a:r>
              <a:rPr lang="en-US" dirty="0">
                <a:solidFill>
                  <a:schemeClr val="accent5">
                    <a:lumMod val="75000"/>
                  </a:schemeClr>
                </a:solidFill>
              </a:rPr>
              <a:t>three-year plan</a:t>
            </a:r>
          </a:p>
          <a:p>
            <a:pPr marL="0" indent="0">
              <a:buNone/>
            </a:pPr>
            <a:r>
              <a:rPr lang="en-US" dirty="0">
                <a:solidFill>
                  <a:schemeClr val="accent5">
                    <a:lumMod val="75000"/>
                  </a:schemeClr>
                </a:solidFill>
              </a:rPr>
              <a:t>regular internal program reviews</a:t>
            </a:r>
          </a:p>
          <a:p>
            <a:pPr marL="0" indent="0">
              <a:buNone/>
            </a:pPr>
            <a:r>
              <a:rPr lang="en-US" dirty="0">
                <a:solidFill>
                  <a:schemeClr val="accent5">
                    <a:lumMod val="75000"/>
                  </a:schemeClr>
                </a:solidFill>
              </a:rPr>
              <a:t>course scheduling meetings or discussions</a:t>
            </a:r>
          </a:p>
          <a:p>
            <a:pPr marL="0" indent="0">
              <a:buNone/>
            </a:pPr>
            <a:r>
              <a:rPr lang="en-US" dirty="0">
                <a:solidFill>
                  <a:schemeClr val="accent5">
                    <a:lumMod val="75000"/>
                  </a:schemeClr>
                </a:solidFill>
              </a:rPr>
              <a:t>integrating curricular preferences of new hires</a:t>
            </a:r>
          </a:p>
          <a:p>
            <a:pPr marL="0" indent="0">
              <a:buNone/>
            </a:pPr>
            <a:r>
              <a:rPr lang="en-US" dirty="0">
                <a:solidFill>
                  <a:schemeClr val="accent5">
                    <a:lumMod val="75000"/>
                  </a:schemeClr>
                </a:solidFill>
              </a:rPr>
              <a:t>revitalizing study abroad within and beyond ROMS</a:t>
            </a:r>
          </a:p>
          <a:p>
            <a:pPr marL="0" indent="0">
              <a:buNone/>
            </a:pPr>
            <a:endParaRPr lang="en-US" dirty="0">
              <a:solidFill>
                <a:schemeClr val="accent5">
                  <a:lumMod val="75000"/>
                </a:schemeClr>
              </a:solidFill>
            </a:endParaRPr>
          </a:p>
        </p:txBody>
      </p:sp>
      <p:pic>
        <p:nvPicPr>
          <p:cNvPr id="4" name="Picture 3" descr="Logo&#10;&#10;Description automatically generated">
            <a:extLst>
              <a:ext uri="{FF2B5EF4-FFF2-40B4-BE49-F238E27FC236}">
                <a16:creationId xmlns:a16="http://schemas.microsoft.com/office/drawing/2014/main" id="{3286ECEB-EADA-FE46-B891-E79699D777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81600" y="4525964"/>
            <a:ext cx="3035935" cy="2165350"/>
          </a:xfrm>
          <a:prstGeom prst="rect">
            <a:avLst/>
          </a:prstGeom>
        </p:spPr>
      </p:pic>
      <p:graphicFrame>
        <p:nvGraphicFramePr>
          <p:cNvPr id="5" name="Table 5">
            <a:extLst>
              <a:ext uri="{FF2B5EF4-FFF2-40B4-BE49-F238E27FC236}">
                <a16:creationId xmlns:a16="http://schemas.microsoft.com/office/drawing/2014/main" id="{2B4C9B86-8FB0-1842-A3ED-D6824121C8A1}"/>
              </a:ext>
            </a:extLst>
          </p:cNvPr>
          <p:cNvGraphicFramePr>
            <a:graphicFrameLocks noGrp="1"/>
          </p:cNvGraphicFramePr>
          <p:nvPr>
            <p:extLst>
              <p:ext uri="{D42A27DB-BD31-4B8C-83A1-F6EECF244321}">
                <p14:modId xmlns:p14="http://schemas.microsoft.com/office/powerpoint/2010/main" val="812918720"/>
              </p:ext>
            </p:extLst>
          </p:nvPr>
        </p:nvGraphicFramePr>
        <p:xfrm>
          <a:off x="152400" y="4525962"/>
          <a:ext cx="4038600" cy="2165351"/>
        </p:xfrm>
        <a:graphic>
          <a:graphicData uri="http://schemas.openxmlformats.org/drawingml/2006/table">
            <a:tbl>
              <a:tblPr firstRow="1" bandRow="1">
                <a:tableStyleId>{5C22544A-7EE6-4342-B048-85BDC9FD1C3A}</a:tableStyleId>
              </a:tblPr>
              <a:tblGrid>
                <a:gridCol w="4038600">
                  <a:extLst>
                    <a:ext uri="{9D8B030D-6E8A-4147-A177-3AD203B41FA5}">
                      <a16:colId xmlns:a16="http://schemas.microsoft.com/office/drawing/2014/main" val="2505754287"/>
                    </a:ext>
                  </a:extLst>
                </a:gridCol>
              </a:tblGrid>
              <a:tr h="2165351">
                <a:tc>
                  <a:txBody>
                    <a:bodyPr/>
                    <a:lstStyle/>
                    <a:p>
                      <a:endParaRPr lang="en-US" sz="1800" b="0" i="1" kern="1200" dirty="0">
                        <a:solidFill>
                          <a:schemeClr val="tx1"/>
                        </a:solidFill>
                        <a:effectLst/>
                        <a:latin typeface="+mn-lt"/>
                        <a:ea typeface="+mn-ea"/>
                        <a:cs typeface="+mn-cs"/>
                      </a:endParaRPr>
                    </a:p>
                    <a:p>
                      <a:r>
                        <a:rPr lang="en-US" sz="1800" b="0" i="1" kern="1200" dirty="0">
                          <a:solidFill>
                            <a:schemeClr val="tx1"/>
                          </a:solidFill>
                          <a:effectLst/>
                          <a:latin typeface="+mn-lt"/>
                          <a:ea typeface="+mn-ea"/>
                          <a:cs typeface="+mn-cs"/>
                        </a:rPr>
                        <a:t>2021-2022 Transatlantic Mobility Grant jointly sponsored by The Cultural Services of the French Embassy in the U.S., together with NAFSA, the FACE Foundation, and support of the U.S. Embassy in France, and UNC-Chapel Hill.</a:t>
                      </a:r>
                      <a:r>
                        <a:rPr lang="en-US" b="0" dirty="0">
                          <a:solidFill>
                            <a:schemeClr val="tx1"/>
                          </a:solidFill>
                          <a:effectLst/>
                        </a:rPr>
                        <a:t> </a:t>
                      </a:r>
                      <a:endParaRPr lang="en-US" b="0" dirty="0">
                        <a:solidFill>
                          <a:schemeClr val="tx1"/>
                        </a:solidFill>
                      </a:endParaRPr>
                    </a:p>
                  </a:txBody>
                  <a:tcPr>
                    <a:solidFill>
                      <a:schemeClr val="bg1"/>
                    </a:solidFill>
                  </a:tcPr>
                </a:tc>
                <a:extLst>
                  <a:ext uri="{0D108BD9-81ED-4DB2-BD59-A6C34878D82A}">
                    <a16:rowId xmlns:a16="http://schemas.microsoft.com/office/drawing/2014/main" val="2937830137"/>
                  </a:ext>
                </a:extLst>
              </a:tr>
            </a:tbl>
          </a:graphicData>
        </a:graphic>
      </p:graphicFrame>
    </p:spTree>
    <p:extLst>
      <p:ext uri="{BB962C8B-B14F-4D97-AF65-F5344CB8AC3E}">
        <p14:creationId xmlns:p14="http://schemas.microsoft.com/office/powerpoint/2010/main" val="1141945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2F3E8-535D-F14A-A498-491484C6EB42}"/>
              </a:ext>
            </a:extLst>
          </p:cNvPr>
          <p:cNvSpPr>
            <a:spLocks noGrp="1"/>
          </p:cNvSpPr>
          <p:nvPr>
            <p:ph type="title"/>
          </p:nvPr>
        </p:nvSpPr>
        <p:spPr>
          <a:xfrm>
            <a:off x="76200" y="76200"/>
            <a:ext cx="8991600" cy="762000"/>
          </a:xfrm>
          <a:solidFill>
            <a:schemeClr val="accent5">
              <a:lumMod val="20000"/>
              <a:lumOff val="80000"/>
            </a:schemeClr>
          </a:solidFill>
        </p:spPr>
        <p:txBody>
          <a:bodyPr>
            <a:normAutofit/>
          </a:bodyPr>
          <a:lstStyle/>
          <a:p>
            <a:r>
              <a:rPr lang="en-US" sz="2800" b="1" dirty="0">
                <a:solidFill>
                  <a:schemeClr val="accent5">
                    <a:lumMod val="75000"/>
                  </a:schemeClr>
                </a:solidFill>
              </a:rPr>
              <a:t>Learning, Teaching, and Curriculum</a:t>
            </a:r>
            <a:endParaRPr lang="en-US" sz="2800" dirty="0">
              <a:solidFill>
                <a:schemeClr val="accent5">
                  <a:lumMod val="75000"/>
                </a:schemeClr>
              </a:solidFill>
            </a:endParaRPr>
          </a:p>
        </p:txBody>
      </p:sp>
      <p:sp>
        <p:nvSpPr>
          <p:cNvPr id="3" name="Content Placeholder 2">
            <a:extLst>
              <a:ext uri="{FF2B5EF4-FFF2-40B4-BE49-F238E27FC236}">
                <a16:creationId xmlns:a16="http://schemas.microsoft.com/office/drawing/2014/main" id="{06069C9F-CAA0-1141-A9C1-4FA0C0DC85D0}"/>
              </a:ext>
            </a:extLst>
          </p:cNvPr>
          <p:cNvSpPr>
            <a:spLocks noGrp="1"/>
          </p:cNvSpPr>
          <p:nvPr>
            <p:ph sz="half" idx="1"/>
          </p:nvPr>
        </p:nvSpPr>
        <p:spPr>
          <a:xfrm>
            <a:off x="76200" y="990600"/>
            <a:ext cx="3733800" cy="5791200"/>
          </a:xfrm>
          <a:solidFill>
            <a:schemeClr val="accent5">
              <a:lumMod val="20000"/>
              <a:lumOff val="80000"/>
            </a:schemeClr>
          </a:solidFill>
        </p:spPr>
        <p:txBody>
          <a:bodyPr>
            <a:normAutofit fontScale="32500" lnSpcReduction="20000"/>
          </a:bodyPr>
          <a:lstStyle/>
          <a:p>
            <a:pPr marL="0" indent="0">
              <a:buNone/>
            </a:pPr>
            <a:endParaRPr lang="en-US" sz="8000" dirty="0">
              <a:solidFill>
                <a:schemeClr val="accent5">
                  <a:lumMod val="75000"/>
                </a:schemeClr>
              </a:solidFill>
            </a:endParaRPr>
          </a:p>
          <a:p>
            <a:pPr marL="0" indent="0">
              <a:buNone/>
            </a:pPr>
            <a:r>
              <a:rPr lang="en-US" sz="8000" dirty="0">
                <a:solidFill>
                  <a:schemeClr val="accent5">
                    <a:lumMod val="75000"/>
                  </a:schemeClr>
                </a:solidFill>
              </a:rPr>
              <a:t>Curriculum and curricular innovation*</a:t>
            </a:r>
          </a:p>
          <a:p>
            <a:pPr marL="0" indent="0">
              <a:buNone/>
            </a:pPr>
            <a:r>
              <a:rPr lang="en-US" sz="8000" dirty="0"/>
              <a:t>Program-level learning outcomes and assessment-- how well do course learning outcomes map onto program learning outcomes? </a:t>
            </a:r>
          </a:p>
          <a:p>
            <a:pPr marL="0" indent="0">
              <a:buNone/>
            </a:pPr>
            <a:r>
              <a:rPr lang="en-US" sz="8000" dirty="0"/>
              <a:t>Study abroad </a:t>
            </a:r>
          </a:p>
          <a:p>
            <a:pPr marL="0" indent="0">
              <a:buNone/>
            </a:pPr>
            <a:r>
              <a:rPr lang="en-US" sz="8000" dirty="0"/>
              <a:t>Percentage and kinds of courses offered online; future prospects for online delivery of courses and/or programs</a:t>
            </a:r>
          </a:p>
          <a:p>
            <a:pPr marL="0" indent="0">
              <a:buNone/>
            </a:pPr>
            <a:endParaRPr lang="en-US" dirty="0"/>
          </a:p>
        </p:txBody>
      </p:sp>
      <p:sp>
        <p:nvSpPr>
          <p:cNvPr id="4" name="Content Placeholder 3">
            <a:extLst>
              <a:ext uri="{FF2B5EF4-FFF2-40B4-BE49-F238E27FC236}">
                <a16:creationId xmlns:a16="http://schemas.microsoft.com/office/drawing/2014/main" id="{A0D3011C-F3DA-F44E-BBF8-F69FC1FAD6AA}"/>
              </a:ext>
            </a:extLst>
          </p:cNvPr>
          <p:cNvSpPr>
            <a:spLocks noGrp="1"/>
          </p:cNvSpPr>
          <p:nvPr>
            <p:ph sz="half" idx="2"/>
          </p:nvPr>
        </p:nvSpPr>
        <p:spPr>
          <a:xfrm>
            <a:off x="3886200" y="990600"/>
            <a:ext cx="5181600" cy="5867400"/>
          </a:xfrm>
        </p:spPr>
        <p:txBody>
          <a:bodyPr>
            <a:noAutofit/>
          </a:bodyPr>
          <a:lstStyle/>
          <a:p>
            <a:pPr marL="114300" indent="0">
              <a:buNone/>
            </a:pPr>
            <a:r>
              <a:rPr lang="en-US" sz="1400" b="1" dirty="0">
                <a:solidFill>
                  <a:schemeClr val="accent5">
                    <a:lumMod val="75000"/>
                  </a:schemeClr>
                </a:solidFill>
              </a:rPr>
              <a:t>*Is the curriculum current? Are courses relevant?</a:t>
            </a:r>
          </a:p>
          <a:p>
            <a:pPr marL="114300" indent="0">
              <a:buNone/>
            </a:pPr>
            <a:r>
              <a:rPr lang="en-US" sz="1400" b="1" dirty="0">
                <a:solidFill>
                  <a:schemeClr val="accent5">
                    <a:lumMod val="75000"/>
                  </a:schemeClr>
                </a:solidFill>
              </a:rPr>
              <a:t>Scaffolding: How do humanities classes build on each other? How is progress articulated? How coherent are the curriculum and the major?</a:t>
            </a:r>
          </a:p>
          <a:p>
            <a:pPr marL="114300" indent="0">
              <a:buNone/>
            </a:pPr>
            <a:r>
              <a:rPr lang="en-US" sz="1400" b="1" dirty="0">
                <a:solidFill>
                  <a:schemeClr val="accent5">
                    <a:lumMod val="75000"/>
                  </a:schemeClr>
                </a:solidFill>
              </a:rPr>
              <a:t>Global learning, Undergraduate research</a:t>
            </a:r>
          </a:p>
          <a:p>
            <a:pPr marL="114300" indent="0">
              <a:buNone/>
            </a:pPr>
            <a:r>
              <a:rPr lang="en-US" sz="1400" b="1" dirty="0">
                <a:solidFill>
                  <a:schemeClr val="accent5">
                    <a:lumMod val="75000"/>
                  </a:schemeClr>
                </a:solidFill>
              </a:rPr>
              <a:t>Support for pedagogical development of faculty and teaching assistants</a:t>
            </a:r>
          </a:p>
          <a:p>
            <a:pPr marL="114300" indent="0">
              <a:buNone/>
            </a:pPr>
            <a:r>
              <a:rPr lang="en-US" sz="1400" b="1" dirty="0">
                <a:solidFill>
                  <a:schemeClr val="accent5">
                    <a:lumMod val="75000"/>
                  </a:schemeClr>
                </a:solidFill>
              </a:rPr>
              <a:t>Interest in and/or support of experiential learning, public humanities, community engagement, and other current pedagogical practices</a:t>
            </a:r>
          </a:p>
          <a:p>
            <a:pPr marL="114300" indent="0">
              <a:buNone/>
            </a:pPr>
            <a:r>
              <a:rPr lang="en-US" sz="1400" b="1" dirty="0">
                <a:solidFill>
                  <a:schemeClr val="accent5">
                    <a:lumMod val="75000"/>
                  </a:schemeClr>
                </a:solidFill>
              </a:rPr>
              <a:t>Career education for undergraduate students and internship opportunities </a:t>
            </a:r>
          </a:p>
          <a:p>
            <a:pPr marL="114300" indent="0">
              <a:buNone/>
            </a:pPr>
            <a:r>
              <a:rPr lang="en-US" sz="1400" b="1" dirty="0">
                <a:solidFill>
                  <a:schemeClr val="accent5">
                    <a:lumMod val="75000"/>
                  </a:schemeClr>
                </a:solidFill>
              </a:rPr>
              <a:t>Relationship between and among "tracks" within the majors or minors especially between creative writing / </a:t>
            </a:r>
            <a:r>
              <a:rPr lang="en-US" sz="1400" b="1" dirty="0" err="1">
                <a:solidFill>
                  <a:schemeClr val="accent5">
                    <a:lumMod val="75000"/>
                  </a:schemeClr>
                </a:solidFill>
              </a:rPr>
              <a:t>rhet</a:t>
            </a:r>
            <a:r>
              <a:rPr lang="en-US" sz="1400" b="1" dirty="0">
                <a:solidFill>
                  <a:schemeClr val="accent5">
                    <a:lumMod val="75000"/>
                  </a:schemeClr>
                </a:solidFill>
              </a:rPr>
              <a:t>-comp / linguistics / languages for the professions on one hand and the literary, cultural, and historical courses on the other hand</a:t>
            </a:r>
          </a:p>
          <a:p>
            <a:pPr marL="114300" indent="0">
              <a:buNone/>
            </a:pPr>
            <a:r>
              <a:rPr lang="en-US" sz="1400" b="1" dirty="0">
                <a:solidFill>
                  <a:schemeClr val="accent5">
                    <a:lumMod val="75000"/>
                  </a:schemeClr>
                </a:solidFill>
              </a:rPr>
              <a:t>Where does departmental curriculum intersect with </a:t>
            </a:r>
            <a:r>
              <a:rPr lang="en-US" sz="1400" b="1">
                <a:solidFill>
                  <a:schemeClr val="accent5">
                    <a:lumMod val="75000"/>
                  </a:schemeClr>
                </a:solidFill>
              </a:rPr>
              <a:t>GenEd</a:t>
            </a:r>
            <a:r>
              <a:rPr lang="en-US" sz="1400" b="1" dirty="0">
                <a:solidFill>
                  <a:schemeClr val="accent5">
                    <a:lumMod val="75000"/>
                  </a:schemeClr>
                </a:solidFill>
              </a:rPr>
              <a:t>? Who teaches these courses, and how is that responsibility distributed?</a:t>
            </a:r>
          </a:p>
          <a:p>
            <a:pPr marL="114300" indent="0">
              <a:buNone/>
            </a:pPr>
            <a:r>
              <a:rPr lang="en-US" sz="1400" b="1" dirty="0">
                <a:solidFill>
                  <a:schemeClr val="accent5">
                    <a:lumMod val="75000"/>
                  </a:schemeClr>
                </a:solidFill>
              </a:rPr>
              <a:t>What is the time to degree for majors? Credits required to complete the program(s) as compared to other majors at the institution</a:t>
            </a:r>
          </a:p>
          <a:p>
            <a:pPr marL="114300" indent="0">
              <a:buNone/>
            </a:pPr>
            <a:r>
              <a:rPr lang="en-US" sz="1400" b="1" dirty="0">
                <a:solidFill>
                  <a:schemeClr val="accent5">
                    <a:lumMod val="75000"/>
                  </a:schemeClr>
                </a:solidFill>
              </a:rPr>
              <a:t>How does the department support students who have accommodations?  Does the department feel supported by the institution in its efforts to teach a broad range of learners?</a:t>
            </a:r>
          </a:p>
          <a:p>
            <a:pPr marL="114300" indent="0">
              <a:buNone/>
            </a:pPr>
            <a:r>
              <a:rPr lang="en-US" sz="1400" b="1" dirty="0">
                <a:solidFill>
                  <a:schemeClr val="accent5">
                    <a:lumMod val="75000"/>
                  </a:schemeClr>
                </a:solidFill>
              </a:rPr>
              <a:t>How is the curriculum represented on the department website?</a:t>
            </a:r>
          </a:p>
        </p:txBody>
      </p:sp>
    </p:spTree>
    <p:extLst>
      <p:ext uri="{BB962C8B-B14F-4D97-AF65-F5344CB8AC3E}">
        <p14:creationId xmlns:p14="http://schemas.microsoft.com/office/powerpoint/2010/main" val="942006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407</TotalTime>
  <Words>546</Words>
  <Application>Microsoft Office PowerPoint</Application>
  <PresentationFormat>On-screen Show (4:3)</PresentationFormat>
  <Paragraphs>56</Paragraphs>
  <Slides>7</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French &amp; Francophone Studies</vt:lpstr>
      <vt:lpstr>FFS Major Requirements</vt:lpstr>
      <vt:lpstr>FFS Minor Requirements</vt:lpstr>
      <vt:lpstr>New Courses</vt:lpstr>
      <vt:lpstr>Updating the FFS Program</vt:lpstr>
      <vt:lpstr>Learning, Teaching, and Curriculum</vt:lpstr>
    </vt:vector>
  </TitlesOfParts>
  <Company>The University of North Carolina at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SECTION FRAN</dc:title>
  <dc:creator>Lenovo User</dc:creator>
  <cp:lastModifiedBy>Lopez-Chen, Nefi</cp:lastModifiedBy>
  <cp:revision>76</cp:revision>
  <dcterms:created xsi:type="dcterms:W3CDTF">2014-02-07T22:35:20Z</dcterms:created>
  <dcterms:modified xsi:type="dcterms:W3CDTF">2022-03-25T18:56:11Z</dcterms:modified>
</cp:coreProperties>
</file>